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258" r:id="rId3"/>
    <p:sldId id="259" r:id="rId4"/>
    <p:sldId id="318" r:id="rId5"/>
    <p:sldId id="260" r:id="rId6"/>
    <p:sldId id="261" r:id="rId7"/>
    <p:sldId id="282" r:id="rId8"/>
    <p:sldId id="262" r:id="rId9"/>
    <p:sldId id="299" r:id="rId10"/>
    <p:sldId id="263" r:id="rId11"/>
    <p:sldId id="288" r:id="rId12"/>
    <p:sldId id="295" r:id="rId13"/>
    <p:sldId id="286" r:id="rId14"/>
    <p:sldId id="265" r:id="rId15"/>
    <p:sldId id="320" r:id="rId16"/>
    <p:sldId id="267" r:id="rId17"/>
    <p:sldId id="285" r:id="rId18"/>
    <p:sldId id="268" r:id="rId19"/>
    <p:sldId id="269" r:id="rId20"/>
    <p:sldId id="301" r:id="rId21"/>
    <p:sldId id="316" r:id="rId22"/>
    <p:sldId id="302" r:id="rId23"/>
    <p:sldId id="303" r:id="rId24"/>
    <p:sldId id="304" r:id="rId25"/>
    <p:sldId id="305" r:id="rId26"/>
    <p:sldId id="306" r:id="rId27"/>
    <p:sldId id="321" r:id="rId28"/>
    <p:sldId id="319" r:id="rId29"/>
    <p:sldId id="322" r:id="rId30"/>
    <p:sldId id="308" r:id="rId31"/>
    <p:sldId id="315" r:id="rId3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o Herzenstein" initials="L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38" autoAdjust="0"/>
    <p:restoredTop sz="94660"/>
  </p:normalViewPr>
  <p:slideViewPr>
    <p:cSldViewPr>
      <p:cViewPr>
        <p:scale>
          <a:sx n="100" d="100"/>
          <a:sy n="100" d="100"/>
        </p:scale>
        <p:origin x="-45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3-14T12:50:59.092" idx="1">
    <p:pos x="3552" y="2256"/>
    <p:text>I translated that.is it correct?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02F8-FFA2-41C0-9E6F-C730FA9FCE60}" type="datetimeFigureOut">
              <a:rPr lang="en-GB" smtClean="0"/>
              <a:t>16/05/2011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437D9-13E9-4D01-84B2-7219A53DB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858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A10AA-41EA-4BC6-AFEC-BC44896803A5}" type="datetimeFigureOut">
              <a:rPr lang="en-GB" smtClean="0"/>
              <a:t>16/05/2011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244E4-1E4E-43F1-A0C3-DE091A5F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783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5FE08F9-8444-4640-842A-B5EE8F6DE42E}" type="slidenum">
              <a:rPr lang="en-GB" smtClean="0">
                <a:solidFill>
                  <a:prstClr val="black"/>
                </a:solidFill>
              </a:rPr>
              <a:pPr eaLnBrk="1" hangingPunct="1"/>
              <a:t>1</a:t>
            </a:fld>
            <a:endParaRPr lang="en-GB" dirty="0" smtClean="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244E4-1E4E-43F1-A0C3-DE091A5FE029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9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DE27A-EF3A-465A-91EF-1ED1E018D8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45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40334-06F7-44D1-8DCC-5467F3F5791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71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8050" y="0"/>
            <a:ext cx="21907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4198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FB41C-EF0A-4FFC-83AC-B92DFB2E9E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154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1188" y="1600200"/>
            <a:ext cx="8075612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644FC-8215-40EF-B506-07DF5F887A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5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CF355-6726-403F-86F6-8EA284890E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4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8C1E2-265A-4C26-AFFC-24CBCB8C2F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64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8AECA-3C82-43E7-8F7B-27BB3DB494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9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75BF8-B19E-473D-8CD2-D19839A8AB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90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9D19C-1542-46FC-8CB7-636CCAB632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16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C06A5-0A2A-492E-AC6C-F0ADA4D874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14B87-A363-42D2-9990-A4897E7279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1566A-F77D-4279-A047-8D6851AF46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5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lide BAckgrounds_2010_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3DDEA-9A71-456F-8065-5921D3950F0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611188" y="333375"/>
            <a:ext cx="64087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4000">
              <a:solidFill>
                <a:srgbClr val="3333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0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01F24"/>
        </a:buClr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01F24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clidnetwork.e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ja2001.eu/" TargetMode="External"/><Relationship Id="rId2" Type="http://schemas.openxmlformats.org/officeDocument/2006/relationships/hyperlink" Target="http://www.erasmus-entrepreneurs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napoletano.it/" TargetMode="External"/><Relationship Id="rId2" Type="http://schemas.openxmlformats.org/officeDocument/2006/relationships/hyperlink" Target="http://www.libera.it/flex/cm/pages/ServeBLOB.php/L/IT/IDPagina/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vnapoli.csaitlab.eu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estridistrada.net/omast/" TargetMode="External"/><Relationship Id="rId2" Type="http://schemas.openxmlformats.org/officeDocument/2006/relationships/hyperlink" Target="http://www.caritas.na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mbientesolidale.it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sta.org.uk/about_us" TargetMode="External"/><Relationship Id="rId13" Type="http://schemas.openxmlformats.org/officeDocument/2006/relationships/hyperlink" Target="http://www.cisco.com/" TargetMode="External"/><Relationship Id="rId3" Type="http://schemas.openxmlformats.org/officeDocument/2006/relationships/hyperlink" Target="http://www.nesst.org/" TargetMode="External"/><Relationship Id="rId7" Type="http://schemas.openxmlformats.org/officeDocument/2006/relationships/hyperlink" Target="http://www.nesta.org.uk/home1/assets/features/nesta_appoints_new_chief_executive" TargetMode="External"/><Relationship Id="rId12" Type="http://schemas.openxmlformats.org/officeDocument/2006/relationships/hyperlink" Target="http://www.socialinnovationexchange.org/user/27" TargetMode="External"/><Relationship Id="rId2" Type="http://schemas.openxmlformats.org/officeDocument/2006/relationships/hyperlink" Target="http://ec.europa.eu/commission_2010-2014/andor/about/cv/index_e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antafe.edu/" TargetMode="External"/><Relationship Id="rId11" Type="http://schemas.openxmlformats.org/officeDocument/2006/relationships/hyperlink" Target="http://www.enterprise-europe-network.ec.europa.eu/news-media/cv-commissioner-vice-president-antonio-tajani" TargetMode="External"/><Relationship Id="rId5" Type="http://schemas.openxmlformats.org/officeDocument/2006/relationships/hyperlink" Target="http://www.santafe.edu/about/people/profile/David%20Lane" TargetMode="External"/><Relationship Id="rId10" Type="http://schemas.openxmlformats.org/officeDocument/2006/relationships/hyperlink" Target="http://www.kennisland.nl/" TargetMode="External"/><Relationship Id="rId4" Type="http://schemas.openxmlformats.org/officeDocument/2006/relationships/hyperlink" Target="http://www.mouves.org/" TargetMode="External"/><Relationship Id="rId9" Type="http://schemas.openxmlformats.org/officeDocument/2006/relationships/hyperlink" Target="http://www.kennisland.nl/en/about-kennisland/people/chris-sigaloff" TargetMode="External"/><Relationship Id="rId14" Type="http://schemas.openxmlformats.org/officeDocument/2006/relationships/hyperlink" Target="http://www.socialinnovationexchange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iro_Ferrara" TargetMode="External"/><Relationship Id="rId2" Type="http://schemas.openxmlformats.org/officeDocument/2006/relationships/hyperlink" Target="http://www.europarl.europa.eu/members/public/geoSearch/view.do?language=EN&amp;id=44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ternational.unina.it/" TargetMode="External"/><Relationship Id="rId5" Type="http://schemas.openxmlformats.org/officeDocument/2006/relationships/hyperlink" Target="http://en.wikipedia.org/wiki/Roberto_Saviano" TargetMode="External"/><Relationship Id="rId4" Type="http://schemas.openxmlformats.org/officeDocument/2006/relationships/hyperlink" Target="http://en.wikipedia.org/wiki/Crescenzio_Sepe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svnapoli.csaitlab.eu/" TargetMode="External"/><Relationship Id="rId2" Type="http://schemas.openxmlformats.org/officeDocument/2006/relationships/hyperlink" Target="http://europa.eu/voluntee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europe2020/index_en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" Target="slide12.xml"/><Relationship Id="rId7" Type="http://schemas.openxmlformats.org/officeDocument/2006/relationships/slide" Target="slide2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21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ta.it/europ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dreondernemen.b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rrafutura.info/" TargetMode="External"/><Relationship Id="rId5" Type="http://schemas.openxmlformats.org/officeDocument/2006/relationships/hyperlink" Target="http://www.volabo.it/" TargetMode="External"/><Relationship Id="rId4" Type="http://schemas.openxmlformats.org/officeDocument/2006/relationships/hyperlink" Target="http://www.kennisland.nl/en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clidnetwork.eu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pja2001.eu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omnicompete.co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svnapoli.csaitlab.eu/" TargetMode="External"/><Relationship Id="rId2" Type="http://schemas.openxmlformats.org/officeDocument/2006/relationships/hyperlink" Target="http://www.promosricerche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ondazionecannavaroferrara.it/htdocs/" TargetMode="External"/><Relationship Id="rId4" Type="http://schemas.openxmlformats.org/officeDocument/2006/relationships/hyperlink" Target="http://www.unina.it/index.jsp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unicreditfoundation.org/?set_language=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search/innovation-union/pdf/innovation-union-communication_en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evo.org.uk/" TargetMode="External"/><Relationship Id="rId7" Type="http://schemas.openxmlformats.org/officeDocument/2006/relationships/hyperlink" Target="http://www.pja2001.eu/" TargetMode="External"/><Relationship Id="rId2" Type="http://schemas.openxmlformats.org/officeDocument/2006/relationships/hyperlink" Target="http://www.euclidnetwork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ennisland.nl/en" TargetMode="External"/><Relationship Id="rId5" Type="http://schemas.openxmlformats.org/officeDocument/2006/relationships/hyperlink" Target="http://www.kfuk-kfum.se/in-english/" TargetMode="External"/><Relationship Id="rId4" Type="http://schemas.openxmlformats.org/officeDocument/2006/relationships/hyperlink" Target="http://www.demnet.hu/index.php?option=com_content&amp;view=category&amp;layout=blog&amp;id=33&amp;Itemid=69&amp;lang=en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filippo.addarii@euclidnetwork.e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search/innovation-union/pdf/innovation-union-communication_e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uhammad_Yunus" TargetMode="External"/><Relationship Id="rId2" Type="http://schemas.openxmlformats.org/officeDocument/2006/relationships/hyperlink" Target="http://www.socialinnovationexchang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enterprise/policies/innovation/policy/social-innovation/index_en.htm" TargetMode="External"/><Relationship Id="rId4" Type="http://schemas.openxmlformats.org/officeDocument/2006/relationships/hyperlink" Target="http://ec.europa.eu/enterprise/flipbook/social_innovation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556792"/>
            <a:ext cx="8352928" cy="2664296"/>
          </a:xfrm>
        </p:spPr>
        <p:txBody>
          <a:bodyPr/>
          <a:lstStyle/>
          <a:p>
            <a:pPr algn="ctr"/>
            <a:r>
              <a:rPr lang="en-GB" sz="3600" dirty="0"/>
              <a:t> </a:t>
            </a:r>
            <a:br>
              <a:rPr lang="en-GB" sz="3600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4400" b="1" dirty="0" smtClean="0">
                <a:solidFill>
                  <a:schemeClr val="tx1"/>
                </a:solidFill>
              </a:rPr>
              <a:t>European </a:t>
            </a:r>
            <a:r>
              <a:rPr lang="en-GB" sz="4400" b="1" dirty="0">
                <a:solidFill>
                  <a:schemeClr val="tx1"/>
                </a:solidFill>
              </a:rPr>
              <a:t>Social Innovation for Naples </a:t>
            </a:r>
            <a:r>
              <a:rPr lang="en-GB" sz="3600" b="1" dirty="0" smtClean="0">
                <a:solidFill>
                  <a:schemeClr val="tx1"/>
                </a:solidFill>
              </a:rPr>
              <a:t/>
            </a:r>
            <a:br>
              <a:rPr lang="en-GB" sz="3600" b="1" dirty="0" smtClean="0">
                <a:solidFill>
                  <a:schemeClr val="tx1"/>
                </a:solidFill>
              </a:rPr>
            </a:br>
            <a:r>
              <a:rPr lang="en-GB" sz="3600" b="1" dirty="0" smtClean="0">
                <a:solidFill>
                  <a:schemeClr val="tx1"/>
                </a:solidFill>
              </a:rPr>
              <a:t>	</a:t>
            </a:r>
            <a:r>
              <a:rPr lang="en-GB" dirty="0">
                <a:solidFill>
                  <a:schemeClr val="tx1"/>
                </a:solidFill>
              </a:rPr>
              <a:t>A Call for Social Innovators from across borders, proving their skills by tackling social challenges in </a:t>
            </a:r>
            <a:r>
              <a:rPr lang="en-GB" dirty="0" smtClean="0">
                <a:solidFill>
                  <a:schemeClr val="tx1"/>
                </a:solidFill>
              </a:rPr>
              <a:t>Naples</a:t>
            </a:r>
            <a:r>
              <a:rPr lang="en-GB" sz="2000" i="1" dirty="0">
                <a:solidFill>
                  <a:schemeClr val="tx1"/>
                </a:solidFill>
              </a:rPr>
              <a:t/>
            </a:r>
            <a:br>
              <a:rPr lang="en-GB" sz="2000" i="1" dirty="0">
                <a:solidFill>
                  <a:schemeClr val="tx1"/>
                </a:solidFill>
              </a:rPr>
            </a:br>
            <a:r>
              <a:rPr lang="en-GB" sz="3600" dirty="0">
                <a:solidFill>
                  <a:schemeClr val="tx1"/>
                </a:solidFill>
              </a:rPr>
              <a:t/>
            </a:r>
            <a:br>
              <a:rPr lang="en-GB" sz="3600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Competition and Conference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30 March </a:t>
            </a:r>
            <a:r>
              <a:rPr lang="en-GB" dirty="0" smtClean="0">
                <a:solidFill>
                  <a:schemeClr val="tx1"/>
                </a:solidFill>
              </a:rPr>
              <a:t>2011 – 30 </a:t>
            </a:r>
            <a:r>
              <a:rPr lang="en-GB" dirty="0">
                <a:solidFill>
                  <a:schemeClr val="tx1"/>
                </a:solidFill>
              </a:rPr>
              <a:t>September </a:t>
            </a:r>
            <a:r>
              <a:rPr lang="en-GB" dirty="0" smtClean="0">
                <a:solidFill>
                  <a:schemeClr val="tx1"/>
                </a:solidFill>
              </a:rPr>
              <a:t>2012 </a:t>
            </a:r>
            <a:r>
              <a:rPr lang="en-GB" dirty="0">
                <a:solidFill>
                  <a:schemeClr val="tx1"/>
                </a:solidFill>
              </a:rPr>
              <a:t> 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A project by </a:t>
            </a:r>
            <a:r>
              <a:rPr lang="en-GB" dirty="0">
                <a:solidFill>
                  <a:schemeClr val="tx1"/>
                </a:solidFill>
                <a:hlinkClick r:id="rId3"/>
              </a:rPr>
              <a:t>Euclid Network</a:t>
            </a:r>
            <a:r>
              <a:rPr lang="en-GB" sz="3600" dirty="0"/>
              <a:t/>
            </a:r>
            <a:br>
              <a:rPr lang="en-GB" sz="3600" dirty="0"/>
            </a:br>
            <a:endParaRPr lang="en-US" sz="3600" b="1" dirty="0" smtClean="0">
              <a:solidFill>
                <a:schemeClr val="accent6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6237312"/>
            <a:ext cx="6192837" cy="3587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y-GB" sz="1000" b="1" dirty="0"/>
              <a:t>Euclid Network is an institutional partner of and supported by the </a:t>
            </a:r>
            <a:r>
              <a:rPr lang="en-GB" sz="1000" b="1" dirty="0"/>
              <a:t>European Commission</a:t>
            </a:r>
            <a:endParaRPr lang="en-US" sz="1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87" y="5805264"/>
            <a:ext cx="1223963" cy="8159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9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41148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400" u="sng" dirty="0"/>
              <a:t>Actions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/>
              <a:t>The project is divided in 3 parts: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u="sng" dirty="0"/>
              <a:t>Competition: </a:t>
            </a:r>
            <a:r>
              <a:rPr lang="en-GB" sz="2000" dirty="0"/>
              <a:t>An international call for ideas from social innovators from all sectors to provide innovative solutions to 6 challenges identified in Naples </a:t>
            </a:r>
            <a:endParaRPr lang="en-GB" sz="2000" dirty="0" smtClean="0"/>
          </a:p>
          <a:p>
            <a:pPr>
              <a:spcBef>
                <a:spcPts val="0"/>
              </a:spcBef>
            </a:pPr>
            <a:endParaRPr lang="en-GB" sz="2000" u="sng" dirty="0"/>
          </a:p>
          <a:p>
            <a:pPr>
              <a:spcBef>
                <a:spcPts val="0"/>
              </a:spcBef>
            </a:pPr>
            <a:r>
              <a:rPr lang="en-GB" sz="2000" u="sng" dirty="0" smtClean="0"/>
              <a:t>Conference</a:t>
            </a:r>
            <a:r>
              <a:rPr lang="en-GB" sz="2000" dirty="0"/>
              <a:t>: An international conference gathering professionals and citizens to reward the winners of the competition and to make contacts and share </a:t>
            </a:r>
            <a:r>
              <a:rPr lang="en-GB" sz="2000" dirty="0" smtClean="0"/>
              <a:t>knowledge</a:t>
            </a:r>
          </a:p>
          <a:p>
            <a:pPr>
              <a:spcBef>
                <a:spcPts val="0"/>
              </a:spcBef>
            </a:pPr>
            <a:endParaRPr lang="en-GB" sz="2000" dirty="0" smtClean="0"/>
          </a:p>
          <a:p>
            <a:pPr>
              <a:spcBef>
                <a:spcPts val="0"/>
              </a:spcBef>
            </a:pPr>
            <a:r>
              <a:rPr lang="en-GB" sz="2000" u="sng" dirty="0" smtClean="0"/>
              <a:t>Implementation </a:t>
            </a:r>
            <a:r>
              <a:rPr lang="en-GB" sz="2000" u="sng" dirty="0"/>
              <a:t>and Evaluation</a:t>
            </a:r>
            <a:r>
              <a:rPr lang="en-GB" sz="2000" dirty="0"/>
              <a:t>: The 6 winners will implement their ideas and after </a:t>
            </a:r>
            <a:r>
              <a:rPr lang="en-GB" sz="2000" dirty="0" smtClean="0"/>
              <a:t>a year they reconvene  </a:t>
            </a:r>
            <a:r>
              <a:rPr lang="en-GB" sz="2000" dirty="0"/>
              <a:t>with the organisers and partners to assess the results. 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Concept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7090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539208"/>
          </a:xfrm>
        </p:spPr>
        <p:txBody>
          <a:bodyPr/>
          <a:lstStyle/>
          <a:p>
            <a:pPr marL="0" lvl="0" indent="0">
              <a:buNone/>
            </a:pPr>
            <a:endParaRPr lang="en-GB" sz="2800" u="sng" dirty="0" smtClean="0"/>
          </a:p>
          <a:p>
            <a:pPr marL="0" lvl="0" indent="0">
              <a:buNone/>
            </a:pPr>
            <a:r>
              <a:rPr lang="en-GB" sz="2400" u="sng" dirty="0" smtClean="0"/>
              <a:t>Outline</a:t>
            </a:r>
            <a:endParaRPr lang="en-GB" sz="2400" u="sng" dirty="0"/>
          </a:p>
          <a:p>
            <a:pPr marL="0" lvl="0" indent="0">
              <a:buNone/>
            </a:pPr>
            <a:endParaRPr lang="en-GB" sz="1800" u="sng" dirty="0" smtClean="0"/>
          </a:p>
          <a:p>
            <a:r>
              <a:rPr lang="en-GB" sz="2000" dirty="0"/>
              <a:t>The competition is a call of ideas on 6 challenges identified by local partners in the Naples’ territory </a:t>
            </a:r>
          </a:p>
          <a:p>
            <a:r>
              <a:rPr lang="en-GB" sz="2000" dirty="0"/>
              <a:t>Public and private institutions (for profit or not for profit) are eligible. An individual will lead every application </a:t>
            </a:r>
          </a:p>
          <a:p>
            <a:r>
              <a:rPr lang="en-GB" sz="2000" dirty="0"/>
              <a:t>The competition </a:t>
            </a:r>
            <a:r>
              <a:rPr lang="en-GB" sz="2000" dirty="0" smtClean="0"/>
              <a:t>was launched </a:t>
            </a:r>
            <a:r>
              <a:rPr lang="en-GB" sz="2000" dirty="0"/>
              <a:t>on 30th </a:t>
            </a:r>
            <a:r>
              <a:rPr lang="en-GB" sz="2000" dirty="0" smtClean="0"/>
              <a:t>March, will be opened for application </a:t>
            </a:r>
            <a:r>
              <a:rPr lang="en-GB" sz="2000" smtClean="0"/>
              <a:t>for mid </a:t>
            </a:r>
            <a:r>
              <a:rPr lang="en-GB" sz="2000" dirty="0" smtClean="0"/>
              <a:t>May, </a:t>
            </a:r>
            <a:r>
              <a:rPr lang="en-GB" sz="2000" dirty="0"/>
              <a:t>and close by 7th September. </a:t>
            </a:r>
          </a:p>
          <a:p>
            <a:r>
              <a:rPr lang="en-GB" sz="2000" dirty="0"/>
              <a:t>There are two competitions with two juries, one </a:t>
            </a:r>
            <a:r>
              <a:rPr lang="en-GB" sz="2000" b="1" dirty="0"/>
              <a:t>international</a:t>
            </a:r>
            <a:r>
              <a:rPr lang="en-GB" sz="2000" dirty="0"/>
              <a:t> and one </a:t>
            </a:r>
            <a:r>
              <a:rPr lang="en-GB" sz="2000" b="1" dirty="0"/>
              <a:t>national</a:t>
            </a:r>
            <a:r>
              <a:rPr lang="en-GB" sz="2000" dirty="0"/>
              <a:t>, both selecting 6 winners</a:t>
            </a:r>
          </a:p>
          <a:p>
            <a:pPr marL="0" indent="0">
              <a:buNone/>
            </a:pPr>
            <a:endParaRPr lang="en-GB" sz="1800" dirty="0"/>
          </a:p>
          <a:p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Competition</a:t>
            </a:r>
            <a:endParaRPr lang="en-GB" b="1" dirty="0"/>
          </a:p>
        </p:txBody>
      </p:sp>
      <p:pic>
        <p:nvPicPr>
          <p:cNvPr id="1026" name="Picture 2" descr="P:\International Programme\EUCLID NETWORK\Images\AGM 2010 pics\Official Ashton and pan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1" t="4690" b="24789"/>
          <a:stretch/>
        </p:blipFill>
        <p:spPr bwMode="auto">
          <a:xfrm>
            <a:off x="5292080" y="1495312"/>
            <a:ext cx="3295432" cy="164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21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772400" cy="4539208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>
                <a:solidFill>
                  <a:srgbClr val="000000"/>
                </a:solidFill>
              </a:rPr>
              <a:t>International Competition</a:t>
            </a:r>
          </a:p>
          <a:p>
            <a:pPr marL="0" indent="0">
              <a:buNone/>
            </a:pPr>
            <a:endParaRPr lang="en-GB" sz="2000" u="sng" dirty="0"/>
          </a:p>
          <a:p>
            <a:pPr marL="0" indent="0">
              <a:buNone/>
            </a:pPr>
            <a:r>
              <a:rPr lang="en-GB" sz="2000" dirty="0"/>
              <a:t>Competition in English, including pan-European stakeholders and </a:t>
            </a:r>
            <a:r>
              <a:rPr lang="en-GB" sz="2000" dirty="0" smtClean="0"/>
              <a:t>beyond</a:t>
            </a:r>
          </a:p>
          <a:p>
            <a:r>
              <a:rPr lang="en-GB" sz="2000" dirty="0" smtClean="0"/>
              <a:t>6 </a:t>
            </a:r>
            <a:r>
              <a:rPr lang="en-GB" sz="2000" dirty="0"/>
              <a:t>sponsors will provide a budget </a:t>
            </a:r>
            <a:r>
              <a:rPr lang="en-GB" sz="2000" dirty="0" smtClean="0"/>
              <a:t>and non-financial support for </a:t>
            </a:r>
            <a:r>
              <a:rPr lang="en-GB" sz="2000" dirty="0"/>
              <a:t>every challenge </a:t>
            </a:r>
            <a:endParaRPr lang="en-GB" sz="2000" dirty="0" smtClean="0"/>
          </a:p>
          <a:p>
            <a:r>
              <a:rPr lang="en-GB" sz="2000" dirty="0" smtClean="0"/>
              <a:t>International jury (from all sectors) will evaluate the project in terms innovation; national jury will assess the relevance in the given context</a:t>
            </a:r>
          </a:p>
          <a:p>
            <a:r>
              <a:rPr lang="en-GB" sz="2000" dirty="0" smtClean="0"/>
              <a:t>6 </a:t>
            </a:r>
            <a:r>
              <a:rPr lang="en-GB" sz="2000" dirty="0"/>
              <a:t>winners will use the budget to implement the </a:t>
            </a:r>
            <a:r>
              <a:rPr lang="en-GB" sz="2000" dirty="0" smtClean="0"/>
              <a:t>idea</a:t>
            </a:r>
          </a:p>
          <a:p>
            <a:r>
              <a:rPr lang="en-GB" sz="2000" dirty="0" smtClean="0"/>
              <a:t>The local organisation and the sponsors will help implementing the selected projects </a:t>
            </a:r>
          </a:p>
          <a:p>
            <a:r>
              <a:rPr lang="en-GB" sz="2000" dirty="0" smtClean="0"/>
              <a:t>One </a:t>
            </a:r>
            <a:r>
              <a:rPr lang="en-GB" sz="2000" dirty="0"/>
              <a:t>year later winners, organisers and partners will reconvene to assess the </a:t>
            </a:r>
            <a:r>
              <a:rPr lang="en-GB" sz="2000" dirty="0" smtClean="0"/>
              <a:t>results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Competition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066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104456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National Competition for </a:t>
            </a:r>
            <a:r>
              <a:rPr lang="en-GB" sz="2400" u="sng" dirty="0"/>
              <a:t>aspiring social entrepreneurs and </a:t>
            </a:r>
            <a:r>
              <a:rPr lang="en-GB" sz="2400" u="sng" dirty="0" smtClean="0"/>
              <a:t>innovators</a:t>
            </a:r>
          </a:p>
          <a:p>
            <a:endParaRPr lang="en-GB" sz="2000" dirty="0"/>
          </a:p>
          <a:p>
            <a:r>
              <a:rPr lang="en-GB" sz="2000" dirty="0"/>
              <a:t>Addresses: Italian </a:t>
            </a:r>
            <a:r>
              <a:rPr lang="en-GB" sz="2000" b="1" dirty="0"/>
              <a:t>graduate students </a:t>
            </a:r>
            <a:r>
              <a:rPr lang="en-GB" sz="2000" dirty="0"/>
              <a:t>and young </a:t>
            </a:r>
            <a:r>
              <a:rPr lang="en-GB" sz="2000" b="1" dirty="0"/>
              <a:t>social workers</a:t>
            </a:r>
            <a:r>
              <a:rPr lang="en-GB" sz="2000" dirty="0"/>
              <a:t>, motivated to start their own social enterprise</a:t>
            </a:r>
          </a:p>
          <a:p>
            <a:r>
              <a:rPr lang="en-GB" sz="2000" dirty="0"/>
              <a:t>Involves 7 universities in Campania, other Italian universities and local associations, social enterprises and cooperatives </a:t>
            </a:r>
          </a:p>
          <a:p>
            <a:r>
              <a:rPr lang="en-GB" sz="2000" dirty="0"/>
              <a:t>Same rules as in international one </a:t>
            </a:r>
            <a:r>
              <a:rPr lang="en-GB" sz="2000" u="sng" dirty="0"/>
              <a:t>but</a:t>
            </a:r>
            <a:r>
              <a:rPr lang="en-GB" sz="2000" dirty="0"/>
              <a:t> language = Italian and jury = national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6 winners will be offered a </a:t>
            </a:r>
            <a:r>
              <a:rPr lang="en-GB" sz="2000" u="sng" dirty="0"/>
              <a:t>2 months </a:t>
            </a:r>
            <a:r>
              <a:rPr lang="en-GB" sz="2000" u="sng" dirty="0" smtClean="0"/>
              <a:t>exchange </a:t>
            </a:r>
            <a:r>
              <a:rPr lang="en-GB" sz="2000" dirty="0" smtClean="0"/>
              <a:t>with </a:t>
            </a:r>
            <a:r>
              <a:rPr lang="en-GB" sz="2000" dirty="0"/>
              <a:t>an international social enterprise under the </a:t>
            </a:r>
            <a:r>
              <a:rPr lang="en-GB" sz="2000" dirty="0">
                <a:hlinkClick r:id="rId2"/>
              </a:rPr>
              <a:t>Erasmus for Young Entrepreneurs </a:t>
            </a:r>
            <a:r>
              <a:rPr lang="en-GB" sz="2000" dirty="0"/>
              <a:t> </a:t>
            </a:r>
            <a:r>
              <a:rPr lang="en-GB" sz="2000" dirty="0" smtClean="0"/>
              <a:t>programme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The young entrepreneurs will also be able to assist the winners of the </a:t>
            </a:r>
            <a:r>
              <a:rPr lang="en-GB" sz="2000" dirty="0"/>
              <a:t>international </a:t>
            </a:r>
            <a:r>
              <a:rPr lang="en-GB" sz="2000" dirty="0" smtClean="0"/>
              <a:t>competition in the implementation of their solution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The </a:t>
            </a:r>
            <a:r>
              <a:rPr lang="en-GB" sz="2000" dirty="0"/>
              <a:t>project is lead by </a:t>
            </a:r>
            <a:r>
              <a:rPr lang="en-GB" sz="2000" dirty="0">
                <a:hlinkClick r:id="rId3"/>
              </a:rPr>
              <a:t>Project Ahead</a:t>
            </a:r>
            <a:endParaRPr lang="en-GB" sz="2000" dirty="0"/>
          </a:p>
          <a:p>
            <a:pPr>
              <a:spcBef>
                <a:spcPts val="0"/>
              </a:spcBef>
            </a:pPr>
            <a:endParaRPr lang="en-GB" sz="2200" dirty="0"/>
          </a:p>
          <a:p>
            <a:pPr marL="0" indent="0">
              <a:buNone/>
            </a:pPr>
            <a:endParaRPr lang="en-GB" sz="1700" dirty="0"/>
          </a:p>
          <a:p>
            <a:endParaRPr lang="en-GB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Competition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196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844408" cy="4896544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u="sng" dirty="0"/>
              <a:t>Challenges </a:t>
            </a:r>
          </a:p>
          <a:p>
            <a:pPr marL="0" indent="0">
              <a:buNone/>
            </a:pPr>
            <a:endParaRPr lang="en-GB" sz="2000" dirty="0"/>
          </a:p>
          <a:p>
            <a:pPr marL="457200" lvl="0" indent="-457200">
              <a:buFont typeface="+mj-lt"/>
              <a:buAutoNum type="arabicPeriod"/>
            </a:pPr>
            <a:r>
              <a:rPr lang="en-GB" sz="2000" dirty="0"/>
              <a:t>Villa confiscated from the Camorra and now in custody of the Municipality of Naples is to be turned into a viable social enterprise to make profits for the community </a:t>
            </a:r>
          </a:p>
          <a:p>
            <a:pPr marL="457200" lvl="1" indent="0">
              <a:buNone/>
            </a:pPr>
            <a:r>
              <a:rPr lang="it-IT" sz="1600" dirty="0"/>
              <a:t>- </a:t>
            </a:r>
            <a:r>
              <a:rPr lang="en-GB" sz="1600" dirty="0" smtClean="0"/>
              <a:t>Local </a:t>
            </a:r>
            <a:r>
              <a:rPr lang="en-GB" sz="1600" dirty="0"/>
              <a:t>champion: </a:t>
            </a:r>
            <a:r>
              <a:rPr lang="en-GB" sz="1600" dirty="0">
                <a:hlinkClick r:id="rId2"/>
              </a:rPr>
              <a:t>Libera </a:t>
            </a:r>
            <a:endParaRPr lang="en-GB" sz="1600" dirty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en-GB" sz="2000" dirty="0" smtClean="0"/>
              <a:t>Closed Roman </a:t>
            </a:r>
            <a:r>
              <a:rPr lang="en-GB" sz="2000" dirty="0" err="1" smtClean="0"/>
              <a:t>Thermes</a:t>
            </a:r>
            <a:r>
              <a:rPr lang="en-GB" sz="2000" dirty="0" smtClean="0"/>
              <a:t> at </a:t>
            </a:r>
            <a:r>
              <a:rPr lang="en-GB" sz="2000" dirty="0" err="1" smtClean="0"/>
              <a:t>Fuorigrotta</a:t>
            </a:r>
            <a:r>
              <a:rPr lang="en-GB" sz="2000" dirty="0" smtClean="0"/>
              <a:t> (Archaeological site) to be opened and made available and sustainable </a:t>
            </a:r>
          </a:p>
          <a:p>
            <a:pPr lvl="1">
              <a:buFontTx/>
              <a:buChar char="-"/>
            </a:pPr>
            <a:r>
              <a:rPr lang="en-GB" sz="1600" dirty="0" smtClean="0"/>
              <a:t>Local champion: </a:t>
            </a:r>
            <a:r>
              <a:rPr lang="en-GB" sz="1600" dirty="0" err="1">
                <a:hlinkClick r:id="rId3"/>
              </a:rPr>
              <a:t>Gruppo</a:t>
            </a:r>
            <a:r>
              <a:rPr lang="en-GB" sz="1600" dirty="0">
                <a:hlinkClick r:id="rId3"/>
              </a:rPr>
              <a:t> </a:t>
            </a:r>
            <a:r>
              <a:rPr lang="en-GB" sz="1600" dirty="0" err="1">
                <a:hlinkClick r:id="rId3"/>
              </a:rPr>
              <a:t>Archeologico</a:t>
            </a:r>
            <a:r>
              <a:rPr lang="en-GB" sz="1600" dirty="0">
                <a:hlinkClick r:id="rId3"/>
              </a:rPr>
              <a:t> </a:t>
            </a:r>
            <a:r>
              <a:rPr lang="en-GB" sz="1600" dirty="0" err="1" smtClean="0">
                <a:hlinkClick r:id="rId3"/>
              </a:rPr>
              <a:t>Napoletano</a:t>
            </a:r>
            <a:r>
              <a:rPr lang="en-GB" sz="1600" dirty="0" smtClean="0"/>
              <a:t> (Naples Association of Archaeologists)</a:t>
            </a:r>
          </a:p>
          <a:p>
            <a:pPr lvl="1">
              <a:buFontTx/>
              <a:buChar char="-"/>
            </a:pPr>
            <a:endParaRPr lang="en-GB" sz="1600" dirty="0" smtClean="0"/>
          </a:p>
          <a:p>
            <a:pPr marL="457200" lvl="0" indent="-457200">
              <a:buFont typeface="+mj-lt"/>
              <a:buAutoNum type="arabicPeriod" startAt="3"/>
            </a:pPr>
            <a:r>
              <a:rPr lang="en-GB" sz="2000" dirty="0" smtClean="0"/>
              <a:t>Volunteering </a:t>
            </a:r>
            <a:r>
              <a:rPr lang="en-GB" sz="2000" dirty="0"/>
              <a:t>organisation in need for a new business model to become </a:t>
            </a:r>
            <a:r>
              <a:rPr lang="en-GB" sz="2000" dirty="0" smtClean="0"/>
              <a:t>sustainable and assure services to beneficiaries </a:t>
            </a:r>
            <a:endParaRPr lang="en-GB" sz="2000" dirty="0"/>
          </a:p>
          <a:p>
            <a:pPr marL="457200" lvl="1" indent="0">
              <a:buNone/>
            </a:pPr>
            <a:r>
              <a:rPr lang="it-IT" sz="1600" dirty="0"/>
              <a:t>- </a:t>
            </a:r>
            <a:r>
              <a:rPr lang="en-GB" sz="1600" dirty="0" smtClean="0"/>
              <a:t>Local </a:t>
            </a:r>
            <a:r>
              <a:rPr lang="en-GB" sz="1600" dirty="0"/>
              <a:t>champion: </a:t>
            </a:r>
            <a:r>
              <a:rPr lang="en-GB" sz="1600" dirty="0">
                <a:hlinkClick r:id="rId4"/>
              </a:rPr>
              <a:t>Centro </a:t>
            </a:r>
            <a:r>
              <a:rPr lang="en-GB" sz="1600" dirty="0" err="1">
                <a:hlinkClick r:id="rId4"/>
              </a:rPr>
              <a:t>Servizi</a:t>
            </a:r>
            <a:r>
              <a:rPr lang="en-GB" sz="1600" dirty="0">
                <a:hlinkClick r:id="rId4"/>
              </a:rPr>
              <a:t> </a:t>
            </a:r>
            <a:r>
              <a:rPr lang="en-GB" sz="1600" dirty="0" err="1">
                <a:hlinkClick r:id="rId4"/>
              </a:rPr>
              <a:t>Volontariato</a:t>
            </a:r>
            <a:r>
              <a:rPr lang="en-GB" sz="1600" dirty="0">
                <a:hlinkClick r:id="rId4"/>
              </a:rPr>
              <a:t> Napoli</a:t>
            </a:r>
            <a:endParaRPr lang="en-GB" sz="1600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Competition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3946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/>
              <a:t>Challenges </a:t>
            </a:r>
          </a:p>
          <a:p>
            <a:pPr marL="457200" indent="-457200">
              <a:buFont typeface="+mj-lt"/>
              <a:buAutoNum type="arabicPeriod" startAt="4"/>
            </a:pPr>
            <a:endParaRPr lang="it-IT" sz="2000" dirty="0" smtClean="0"/>
          </a:p>
          <a:p>
            <a:pPr marL="457200" lvl="0" indent="-457200">
              <a:buFont typeface="+mj-lt"/>
              <a:buAutoNum type="arabicPeriod" startAt="4"/>
            </a:pPr>
            <a:r>
              <a:rPr lang="en-GB" sz="2000" dirty="0" smtClean="0"/>
              <a:t>Social inclusion </a:t>
            </a:r>
            <a:r>
              <a:rPr lang="en-GB" sz="2000" dirty="0"/>
              <a:t>of </a:t>
            </a:r>
            <a:r>
              <a:rPr lang="en-GB" sz="2000" dirty="0" smtClean="0"/>
              <a:t>the Roma community in the suburb of </a:t>
            </a:r>
            <a:r>
              <a:rPr lang="en-GB" sz="2000" dirty="0" err="1" smtClean="0"/>
              <a:t>Scampia</a:t>
            </a:r>
            <a:r>
              <a:rPr lang="en-GB" sz="2000" dirty="0" smtClean="0"/>
              <a:t>. The community is affected by low literacy rate and </a:t>
            </a:r>
            <a:r>
              <a:rPr lang="en-GB" sz="2000" dirty="0"/>
              <a:t>high unemployment, and many </a:t>
            </a:r>
            <a:r>
              <a:rPr lang="en-GB" sz="2000" dirty="0" smtClean="0"/>
              <a:t>members lack legal residence status</a:t>
            </a:r>
          </a:p>
          <a:p>
            <a:pPr lvl="1"/>
            <a:r>
              <a:rPr lang="en-GB" sz="1600" dirty="0" smtClean="0"/>
              <a:t>Local </a:t>
            </a:r>
            <a:r>
              <a:rPr lang="en-GB" sz="1600" dirty="0"/>
              <a:t>champion: </a:t>
            </a:r>
            <a:r>
              <a:rPr lang="en-GB" sz="1600" dirty="0">
                <a:hlinkClick r:id="rId2"/>
              </a:rPr>
              <a:t>CARITAS </a:t>
            </a:r>
            <a:endParaRPr lang="en-GB" sz="1600" dirty="0" smtClean="0"/>
          </a:p>
          <a:p>
            <a:pPr marL="457200" lvl="1" indent="0">
              <a:buNone/>
            </a:pPr>
            <a:endParaRPr lang="en-GB" sz="1200" dirty="0" smtClean="0"/>
          </a:p>
          <a:p>
            <a:pPr marL="457200" lvl="1" indent="-457200">
              <a:buClr>
                <a:srgbClr val="B01F24"/>
              </a:buClr>
              <a:buFont typeface="+mj-lt"/>
              <a:buAutoNum type="arabicPeriod" startAt="5"/>
            </a:pPr>
            <a:r>
              <a:rPr lang="en-GB" sz="2000" dirty="0"/>
              <a:t>Developing  a  business model for financial sustainability for the association ‘Maestri di </a:t>
            </a:r>
            <a:r>
              <a:rPr lang="en-GB" sz="2000" dirty="0" err="1"/>
              <a:t>Strada</a:t>
            </a:r>
            <a:r>
              <a:rPr lang="en-GB" sz="2000" dirty="0"/>
              <a:t> </a:t>
            </a:r>
            <a:r>
              <a:rPr lang="en-GB" sz="2000" dirty="0" err="1"/>
              <a:t>onlus</a:t>
            </a:r>
            <a:r>
              <a:rPr lang="en-GB" sz="2000" dirty="0"/>
              <a:t>’, which works with the issue of school drop-out </a:t>
            </a:r>
            <a:r>
              <a:rPr lang="en-GB" sz="2000"/>
              <a:t>in </a:t>
            </a:r>
            <a:r>
              <a:rPr lang="en-GB" sz="2000" smtClean="0"/>
              <a:t>Naples</a:t>
            </a:r>
            <a:endParaRPr lang="en-GB" sz="2000" dirty="0" smtClean="0"/>
          </a:p>
          <a:p>
            <a:pPr lvl="1"/>
            <a:r>
              <a:rPr lang="en-GB" sz="1600" dirty="0" smtClean="0"/>
              <a:t>Local champion: </a:t>
            </a:r>
            <a:r>
              <a:rPr lang="en-GB" sz="1600" dirty="0" smtClean="0">
                <a:hlinkClick r:id="rId3"/>
              </a:rPr>
              <a:t>Maestri di </a:t>
            </a:r>
            <a:r>
              <a:rPr lang="en-GB" sz="1600" dirty="0" err="1" smtClean="0">
                <a:hlinkClick r:id="rId3"/>
              </a:rPr>
              <a:t>strada</a:t>
            </a:r>
            <a:r>
              <a:rPr lang="en-GB" sz="1600" dirty="0" smtClean="0">
                <a:hlinkClick r:id="rId3"/>
              </a:rPr>
              <a:t> </a:t>
            </a:r>
            <a:r>
              <a:rPr lang="en-GB" sz="1600" dirty="0" err="1" smtClean="0">
                <a:hlinkClick r:id="rId3"/>
              </a:rPr>
              <a:t>onlus</a:t>
            </a:r>
            <a:r>
              <a:rPr lang="en-GB" sz="1600" dirty="0" smtClean="0">
                <a:hlinkClick r:id="rId3"/>
              </a:rPr>
              <a:t> </a:t>
            </a:r>
            <a:endParaRPr lang="en-GB" sz="1600" dirty="0" smtClean="0"/>
          </a:p>
          <a:p>
            <a:pPr marL="457200" lvl="2" indent="0">
              <a:buClr>
                <a:schemeClr val="tx1"/>
              </a:buClr>
              <a:buNone/>
            </a:pPr>
            <a:endParaRPr lang="en-GB" sz="2000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Recycling and re-use of textile </a:t>
            </a:r>
            <a:r>
              <a:rPr lang="en-GB" sz="2000" dirty="0" smtClean="0"/>
              <a:t>waste</a:t>
            </a:r>
          </a:p>
          <a:p>
            <a:pPr lvl="1"/>
            <a:r>
              <a:rPr lang="en-GB" sz="1600" dirty="0" smtClean="0"/>
              <a:t> </a:t>
            </a:r>
            <a:r>
              <a:rPr lang="en-GB" sz="1600" dirty="0"/>
              <a:t>Local champion: </a:t>
            </a:r>
            <a:r>
              <a:rPr lang="en-GB" sz="1600" dirty="0">
                <a:hlinkClick r:id="rId4"/>
              </a:rPr>
              <a:t>Ambiente </a:t>
            </a:r>
            <a:r>
              <a:rPr lang="en-GB" sz="1600" dirty="0" err="1">
                <a:hlinkClick r:id="rId4"/>
              </a:rPr>
              <a:t>Solidale</a:t>
            </a:r>
            <a:endParaRPr lang="en-GB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Competition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7800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400" u="sng" dirty="0"/>
              <a:t>Members of the International Jury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700" dirty="0"/>
              <a:t> </a:t>
            </a:r>
          </a:p>
          <a:p>
            <a:pPr lvl="0"/>
            <a:r>
              <a:rPr lang="en-GB" sz="2000" dirty="0">
                <a:hlinkClick r:id="rId2"/>
              </a:rPr>
              <a:t>Laszlo </a:t>
            </a:r>
            <a:r>
              <a:rPr lang="en-GB" sz="2000" dirty="0" err="1">
                <a:hlinkClick r:id="rId2"/>
              </a:rPr>
              <a:t>Andor</a:t>
            </a:r>
            <a:r>
              <a:rPr lang="en-GB" sz="2000" dirty="0"/>
              <a:t>, Commissioner for Employment, Social Affairs and Inclusion (TBC)</a:t>
            </a:r>
          </a:p>
          <a:p>
            <a:pPr lvl="0"/>
            <a:r>
              <a:rPr lang="en-GB" sz="2000" dirty="0"/>
              <a:t>Eva </a:t>
            </a:r>
            <a:r>
              <a:rPr lang="en-GB" sz="2000" dirty="0" err="1"/>
              <a:t>Varga</a:t>
            </a:r>
            <a:r>
              <a:rPr lang="en-GB" sz="2000" dirty="0"/>
              <a:t>, </a:t>
            </a:r>
            <a:r>
              <a:rPr lang="en-GB" sz="2000" dirty="0" smtClean="0"/>
              <a:t>Director, </a:t>
            </a:r>
            <a:r>
              <a:rPr lang="en-GB" sz="2000" dirty="0" err="1">
                <a:hlinkClick r:id="rId3"/>
              </a:rPr>
              <a:t>Nesst</a:t>
            </a:r>
            <a:r>
              <a:rPr lang="en-GB" sz="2000" dirty="0"/>
              <a:t> </a:t>
            </a:r>
            <a:r>
              <a:rPr lang="en-GB" sz="2000" dirty="0" smtClean="0"/>
              <a:t>(Hungary) </a:t>
            </a:r>
            <a:endParaRPr lang="en-GB" sz="2000" dirty="0"/>
          </a:p>
          <a:p>
            <a:pPr lvl="0"/>
            <a:r>
              <a:rPr lang="en-GB" sz="2000" dirty="0" err="1"/>
              <a:t>Tarik</a:t>
            </a:r>
            <a:r>
              <a:rPr lang="en-GB" sz="2000" dirty="0"/>
              <a:t> </a:t>
            </a:r>
            <a:r>
              <a:rPr lang="en-GB" sz="2000" dirty="0" err="1"/>
              <a:t>Ghezali</a:t>
            </a:r>
            <a:r>
              <a:rPr lang="en-GB" sz="2000" dirty="0"/>
              <a:t>, CEO, </a:t>
            </a:r>
            <a:r>
              <a:rPr lang="en-GB" sz="2000" dirty="0">
                <a:hlinkClick r:id="rId4"/>
              </a:rPr>
              <a:t>French Movement of Social Entrepreneurs </a:t>
            </a:r>
            <a:r>
              <a:rPr lang="en-GB" sz="2000" dirty="0"/>
              <a:t>(TBC)</a:t>
            </a:r>
          </a:p>
          <a:p>
            <a:pPr lvl="0"/>
            <a:r>
              <a:rPr lang="en-GB" sz="2000" dirty="0">
                <a:hlinkClick r:id="rId5"/>
              </a:rPr>
              <a:t>Prof David Lane</a:t>
            </a:r>
            <a:r>
              <a:rPr lang="en-GB" sz="2000" dirty="0"/>
              <a:t>, </a:t>
            </a:r>
            <a:r>
              <a:rPr lang="en-GB" sz="2000" dirty="0">
                <a:hlinkClick r:id="rId6"/>
              </a:rPr>
              <a:t>Santa Fe Institute for Complexity Theory Studies</a:t>
            </a:r>
            <a:r>
              <a:rPr lang="en-GB" sz="2000" dirty="0"/>
              <a:t> (US) </a:t>
            </a:r>
          </a:p>
          <a:p>
            <a:pPr lvl="0"/>
            <a:r>
              <a:rPr lang="en-GB" sz="2000" dirty="0">
                <a:hlinkClick r:id="rId7"/>
              </a:rPr>
              <a:t>Geoff </a:t>
            </a:r>
            <a:r>
              <a:rPr lang="en-GB" sz="2000" dirty="0" err="1">
                <a:hlinkClick r:id="rId7"/>
              </a:rPr>
              <a:t>Mulgan</a:t>
            </a:r>
            <a:r>
              <a:rPr lang="en-GB" sz="2000" dirty="0"/>
              <a:t>, CEO, </a:t>
            </a:r>
            <a:r>
              <a:rPr lang="en-GB" sz="2000" dirty="0">
                <a:hlinkClick r:id="rId8"/>
              </a:rPr>
              <a:t>NESTA – National Endowment for Science, Technology and the Arts</a:t>
            </a:r>
            <a:r>
              <a:rPr lang="en-GB" sz="2000" dirty="0"/>
              <a:t> (UK) </a:t>
            </a:r>
          </a:p>
          <a:p>
            <a:pPr lvl="0"/>
            <a:r>
              <a:rPr lang="en-GB" sz="2000" dirty="0">
                <a:hlinkClick r:id="rId9"/>
              </a:rPr>
              <a:t>Chris Sigaloff</a:t>
            </a:r>
            <a:r>
              <a:rPr lang="en-GB" sz="2000" dirty="0"/>
              <a:t>, </a:t>
            </a:r>
            <a:r>
              <a:rPr lang="en-GB" sz="2000" dirty="0" err="1"/>
              <a:t>VicePresident</a:t>
            </a:r>
            <a:r>
              <a:rPr lang="en-GB" sz="2000" dirty="0"/>
              <a:t> , </a:t>
            </a:r>
            <a:r>
              <a:rPr lang="en-GB" sz="2000" dirty="0">
                <a:hlinkClick r:id="rId10"/>
              </a:rPr>
              <a:t>Knowledge Land</a:t>
            </a:r>
            <a:r>
              <a:rPr lang="en-GB" sz="2000" dirty="0"/>
              <a:t> (The Netherlands) </a:t>
            </a:r>
          </a:p>
          <a:p>
            <a:pPr lvl="0"/>
            <a:r>
              <a:rPr lang="en-GB" sz="2000" dirty="0">
                <a:hlinkClick r:id="rId11"/>
              </a:rPr>
              <a:t>Antonio </a:t>
            </a:r>
            <a:r>
              <a:rPr lang="en-GB" sz="2000" dirty="0" err="1">
                <a:hlinkClick r:id="rId11"/>
              </a:rPr>
              <a:t>Tajani</a:t>
            </a:r>
            <a:r>
              <a:rPr lang="en-GB" sz="2000" dirty="0"/>
              <a:t>, Vice President, European </a:t>
            </a:r>
            <a:r>
              <a:rPr lang="en-GB" sz="2000" dirty="0" smtClean="0"/>
              <a:t>Commission, </a:t>
            </a:r>
            <a:r>
              <a:rPr lang="en-GB" sz="2000" dirty="0"/>
              <a:t>and Commissioner for Industry and Entrepreneurship</a:t>
            </a:r>
          </a:p>
          <a:p>
            <a:pPr lvl="0"/>
            <a:r>
              <a:rPr lang="en-GB" sz="2000" dirty="0">
                <a:hlinkClick r:id="rId12"/>
              </a:rPr>
              <a:t>Diogo Vasconcelos</a:t>
            </a:r>
            <a:r>
              <a:rPr lang="en-GB" sz="2000" dirty="0"/>
              <a:t>, </a:t>
            </a:r>
            <a:r>
              <a:rPr lang="en-GB" sz="2000" dirty="0">
                <a:hlinkClick r:id="rId13"/>
              </a:rPr>
              <a:t>CISCO </a:t>
            </a:r>
            <a:r>
              <a:rPr lang="en-GB" sz="2000" dirty="0"/>
              <a:t>and President of </a:t>
            </a:r>
            <a:r>
              <a:rPr lang="en-GB" sz="2000" dirty="0" smtClean="0">
                <a:hlinkClick r:id="rId14"/>
              </a:rPr>
              <a:t>SIX</a:t>
            </a:r>
            <a:r>
              <a:rPr lang="en-GB" sz="2000" dirty="0" smtClean="0"/>
              <a:t> (Portugal)</a:t>
            </a:r>
            <a:endParaRPr lang="en-GB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Competition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913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772400" cy="3610744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/>
              <a:t>Members of the </a:t>
            </a:r>
            <a:r>
              <a:rPr lang="en-GB" sz="2400" u="sng" dirty="0" smtClean="0"/>
              <a:t>Italian </a:t>
            </a:r>
            <a:r>
              <a:rPr lang="en-GB" sz="2400" u="sng" dirty="0"/>
              <a:t>Jury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700" dirty="0"/>
              <a:t> </a:t>
            </a:r>
          </a:p>
          <a:p>
            <a:pPr lvl="0"/>
            <a:r>
              <a:rPr lang="en-GB" sz="2000" dirty="0">
                <a:hlinkClick r:id="rId2"/>
              </a:rPr>
              <a:t>Gianni </a:t>
            </a:r>
            <a:r>
              <a:rPr lang="en-GB" sz="2000" dirty="0" err="1">
                <a:hlinkClick r:id="rId2"/>
              </a:rPr>
              <a:t>Pittella</a:t>
            </a:r>
            <a:r>
              <a:rPr lang="en-GB" sz="2000" dirty="0">
                <a:hlinkClick r:id="rId2"/>
              </a:rPr>
              <a:t> </a:t>
            </a:r>
            <a:r>
              <a:rPr lang="en-GB" sz="2000" dirty="0"/>
              <a:t>MEP, Vice President, European </a:t>
            </a:r>
            <a:r>
              <a:rPr lang="en-GB" sz="2000" dirty="0" smtClean="0"/>
              <a:t>Parliament</a:t>
            </a:r>
          </a:p>
          <a:p>
            <a:pPr lvl="0"/>
            <a:r>
              <a:rPr lang="en-GB" sz="2000" dirty="0">
                <a:hlinkClick r:id="rId3"/>
              </a:rPr>
              <a:t>Ciro </a:t>
            </a:r>
            <a:r>
              <a:rPr lang="en-GB" sz="2000" dirty="0" smtClean="0">
                <a:hlinkClick r:id="rId3"/>
              </a:rPr>
              <a:t>Ferrara</a:t>
            </a:r>
            <a:r>
              <a:rPr lang="en-GB" sz="2000" dirty="0" smtClean="0"/>
              <a:t>, Coach of the Italian U-21 </a:t>
            </a:r>
            <a:endParaRPr lang="en-GB" sz="2000" dirty="0"/>
          </a:p>
          <a:p>
            <a:pPr lvl="0"/>
            <a:r>
              <a:rPr lang="en-GB" sz="2000" dirty="0">
                <a:hlinkClick r:id="rId4"/>
              </a:rPr>
              <a:t>Crescenzio </a:t>
            </a:r>
            <a:r>
              <a:rPr lang="en-GB" sz="2000" dirty="0" err="1">
                <a:hlinkClick r:id="rId4"/>
              </a:rPr>
              <a:t>Sepe</a:t>
            </a:r>
            <a:r>
              <a:rPr lang="en-GB" sz="2000" dirty="0">
                <a:hlinkClick r:id="rId4"/>
              </a:rPr>
              <a:t> </a:t>
            </a:r>
            <a:r>
              <a:rPr lang="en-GB" sz="2000" dirty="0"/>
              <a:t>– Catholic Archbishop of Napoli – (TBC) </a:t>
            </a:r>
          </a:p>
          <a:p>
            <a:pPr lvl="0"/>
            <a:r>
              <a:rPr lang="en-GB" sz="2000" dirty="0">
                <a:hlinkClick r:id="rId5"/>
              </a:rPr>
              <a:t>Roberto </a:t>
            </a:r>
            <a:r>
              <a:rPr lang="en-GB" sz="2000" dirty="0" err="1">
                <a:hlinkClick r:id="rId5"/>
              </a:rPr>
              <a:t>Saviano</a:t>
            </a:r>
            <a:r>
              <a:rPr lang="en-GB" sz="2000" dirty="0"/>
              <a:t>, author of the bestseller Gomorra (TBC)</a:t>
            </a:r>
          </a:p>
          <a:p>
            <a:pPr lvl="0"/>
            <a:r>
              <a:rPr lang="en-GB" sz="2000" dirty="0"/>
              <a:t>One Postgraduate Student at </a:t>
            </a:r>
            <a:r>
              <a:rPr lang="en-GB" sz="2000" dirty="0">
                <a:hlinkClick r:id="rId6"/>
              </a:rPr>
              <a:t>Federico II University </a:t>
            </a:r>
            <a:r>
              <a:rPr lang="en-GB" sz="2000" dirty="0"/>
              <a:t>(TBC)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Competition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466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04" y="1700808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b="1" u="sng" dirty="0" smtClean="0"/>
              <a:t>Network Dinner</a:t>
            </a:r>
            <a:endParaRPr lang="en-GB" sz="1100" dirty="0" smtClean="0"/>
          </a:p>
          <a:p>
            <a:pPr marL="0" lvl="0" indent="0">
              <a:buNone/>
            </a:pPr>
            <a:r>
              <a:rPr lang="en-GB" sz="2000" dirty="0" smtClean="0"/>
              <a:t>Naples 21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September – Evening</a:t>
            </a:r>
          </a:p>
          <a:p>
            <a:pPr marL="0" indent="0">
              <a:buNone/>
            </a:pPr>
            <a:r>
              <a:rPr lang="en-GB" sz="2000" u="sng" dirty="0"/>
              <a:t>Venue</a:t>
            </a:r>
            <a:r>
              <a:rPr lang="en-GB" sz="2000" dirty="0" smtClean="0"/>
              <a:t>: </a:t>
            </a:r>
            <a:r>
              <a:rPr lang="en-GB" sz="2000" dirty="0" err="1" smtClean="0"/>
              <a:t>tbc</a:t>
            </a:r>
            <a:endParaRPr lang="en-GB" sz="2000" dirty="0"/>
          </a:p>
          <a:p>
            <a:pPr marL="0" indent="0">
              <a:buNone/>
            </a:pPr>
            <a:r>
              <a:rPr lang="en-GB" sz="2000" u="sng" dirty="0"/>
              <a:t>Aim</a:t>
            </a:r>
            <a:r>
              <a:rPr lang="en-GB" sz="2000" dirty="0"/>
              <a:t>:  </a:t>
            </a:r>
            <a:r>
              <a:rPr lang="en-GB" sz="2000" dirty="0" smtClean="0"/>
              <a:t>Networking and Knowledge-sharing</a:t>
            </a:r>
            <a:endParaRPr lang="en-GB" sz="2000" dirty="0"/>
          </a:p>
          <a:p>
            <a:pPr marL="0" indent="0">
              <a:buNone/>
            </a:pPr>
            <a:r>
              <a:rPr lang="en-GB" sz="2000" u="sng" dirty="0" smtClean="0"/>
              <a:t>Delegates</a:t>
            </a:r>
            <a:r>
              <a:rPr lang="en-GB" sz="2000" dirty="0"/>
              <a:t>: 150 professionals from across </a:t>
            </a:r>
            <a:r>
              <a:rPr lang="en-GB" sz="2000" dirty="0" smtClean="0"/>
              <a:t>Europe</a:t>
            </a:r>
            <a:endParaRPr lang="en-GB" sz="2000" dirty="0"/>
          </a:p>
          <a:p>
            <a:pPr marL="0" indent="0">
              <a:buNone/>
            </a:pPr>
            <a:endParaRPr lang="en-GB" sz="1100" dirty="0" smtClean="0"/>
          </a:p>
          <a:p>
            <a:pPr marL="0" lvl="0" indent="0">
              <a:buNone/>
            </a:pPr>
            <a:r>
              <a:rPr lang="en-GB" sz="2400" b="1" u="sng" dirty="0" smtClean="0"/>
              <a:t>European </a:t>
            </a:r>
            <a:r>
              <a:rPr lang="en-GB" sz="2400" b="1" u="sng" dirty="0"/>
              <a:t>Conference </a:t>
            </a:r>
            <a:endParaRPr lang="en-GB" sz="1100" dirty="0"/>
          </a:p>
          <a:p>
            <a:pPr marL="0" indent="0">
              <a:buNone/>
            </a:pPr>
            <a:r>
              <a:rPr lang="en-GB" sz="2000" dirty="0"/>
              <a:t>Naples </a:t>
            </a:r>
            <a:r>
              <a:rPr lang="en-GB" sz="2000" dirty="0" smtClean="0"/>
              <a:t>22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September – Whole day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 </a:t>
            </a:r>
            <a:r>
              <a:rPr lang="en-GB" sz="2000" u="sng" dirty="0" smtClean="0"/>
              <a:t>Venue</a:t>
            </a:r>
            <a:r>
              <a:rPr lang="en-GB" sz="2000" dirty="0"/>
              <a:t>: Chamber of Commerce </a:t>
            </a:r>
          </a:p>
          <a:p>
            <a:pPr marL="0" indent="0">
              <a:buNone/>
            </a:pPr>
            <a:r>
              <a:rPr lang="en-GB" sz="2000" u="sng" dirty="0"/>
              <a:t>Aim</a:t>
            </a:r>
            <a:r>
              <a:rPr lang="en-GB" sz="2000" dirty="0"/>
              <a:t>: Networking and Knowledge-sharing </a:t>
            </a:r>
          </a:p>
          <a:p>
            <a:pPr marL="0" indent="0">
              <a:buNone/>
            </a:pPr>
            <a:r>
              <a:rPr lang="en-GB" sz="2000" u="sng" dirty="0"/>
              <a:t>Delegates</a:t>
            </a:r>
            <a:r>
              <a:rPr lang="en-GB" sz="2000" dirty="0"/>
              <a:t>: 150 professionals from across </a:t>
            </a:r>
            <a:r>
              <a:rPr lang="en-GB" sz="2000" dirty="0" smtClean="0"/>
              <a:t>Europe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Conference 21-23 September</a:t>
            </a:r>
            <a:endParaRPr lang="en-GB" b="1" dirty="0"/>
          </a:p>
        </p:txBody>
      </p:sp>
      <p:pic>
        <p:nvPicPr>
          <p:cNvPr id="2053" name="Picture 5" descr="P:\International Programme\EUCLID NETWORK\Communication\Website JC\Web Images\Events\Madrid\pan behi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432" y="1700808"/>
            <a:ext cx="3986481" cy="102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7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628384" cy="4618856"/>
          </a:xfrm>
        </p:spPr>
        <p:txBody>
          <a:bodyPr/>
          <a:lstStyle/>
          <a:p>
            <a:pPr marL="0" indent="0">
              <a:buNone/>
            </a:pPr>
            <a:r>
              <a:rPr lang="en-GB" sz="2400" b="1" u="sng" dirty="0"/>
              <a:t>European </a:t>
            </a:r>
            <a:r>
              <a:rPr lang="en-GB" sz="2400" b="1" u="sng" dirty="0" smtClean="0"/>
              <a:t>Conference</a:t>
            </a:r>
            <a:r>
              <a:rPr lang="en-GB" sz="2400" b="1" u="sng" dirty="0"/>
              <a:t> *</a:t>
            </a:r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r>
              <a:rPr lang="en-GB" sz="2000" b="1" dirty="0"/>
              <a:t>5 workshops on: </a:t>
            </a:r>
          </a:p>
          <a:p>
            <a:r>
              <a:rPr lang="en-GB" sz="2000" dirty="0"/>
              <a:t>Volunteering and citizen engagement: </a:t>
            </a:r>
            <a:r>
              <a:rPr lang="en-GB" sz="2000" dirty="0">
                <a:hlinkClick r:id="rId2"/>
              </a:rPr>
              <a:t>European Year of Volunteering </a:t>
            </a:r>
            <a:r>
              <a:rPr lang="en-GB" sz="2000" dirty="0" smtClean="0"/>
              <a:t>2011, lead by </a:t>
            </a:r>
            <a:r>
              <a:rPr lang="en-GB" sz="2000" dirty="0" smtClean="0">
                <a:hlinkClick r:id="rId3"/>
              </a:rPr>
              <a:t>CSV Napoli</a:t>
            </a:r>
            <a:endParaRPr lang="en-GB" sz="2000" dirty="0"/>
          </a:p>
          <a:p>
            <a:pPr lvl="0"/>
            <a:r>
              <a:rPr lang="en-GB" sz="2000" dirty="0"/>
              <a:t>Social investments, enterprise and innovation in the European economic strategy (</a:t>
            </a:r>
            <a:r>
              <a:rPr lang="en-GB" sz="2000" dirty="0">
                <a:hlinkClick r:id="rId4"/>
              </a:rPr>
              <a:t>Europe 2020</a:t>
            </a:r>
            <a:r>
              <a:rPr lang="en-GB" sz="2000" dirty="0"/>
              <a:t>)</a:t>
            </a:r>
          </a:p>
          <a:p>
            <a:pPr lvl="0"/>
            <a:r>
              <a:rPr lang="en-GB" sz="2000" dirty="0"/>
              <a:t>Social investments and innovation in income generation </a:t>
            </a:r>
          </a:p>
          <a:p>
            <a:r>
              <a:rPr lang="en-GB" sz="2000" dirty="0"/>
              <a:t>Connecting for stability and development across the </a:t>
            </a:r>
            <a:r>
              <a:rPr lang="en-GB" sz="2000" dirty="0" smtClean="0"/>
              <a:t>Mediterranean</a:t>
            </a:r>
            <a:r>
              <a:rPr lang="it-IT" sz="2000" dirty="0" smtClean="0"/>
              <a:t>**, and the Western Balkans</a:t>
            </a:r>
            <a:endParaRPr lang="en-GB" sz="2000" dirty="0"/>
          </a:p>
          <a:p>
            <a:pPr lvl="0"/>
            <a:r>
              <a:rPr lang="en-GB" sz="2000" dirty="0" smtClean="0"/>
              <a:t>Special and interactive workshop on the methodology “How to be socially innovative”</a:t>
            </a:r>
            <a:endParaRPr lang="en-GB" sz="20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Conference</a:t>
            </a:r>
            <a:endParaRPr lang="en-GB" b="1" dirty="0"/>
          </a:p>
        </p:txBody>
      </p:sp>
      <p:sp>
        <p:nvSpPr>
          <p:cNvPr id="2" name="Rectangle 1"/>
          <p:cNvSpPr/>
          <p:nvPr/>
        </p:nvSpPr>
        <p:spPr>
          <a:xfrm>
            <a:off x="179512" y="5949280"/>
            <a:ext cx="8064896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01F24"/>
              </a:buClr>
            </a:pPr>
            <a:r>
              <a:rPr lang="en-GB" sz="1400" dirty="0"/>
              <a:t>*Working languages English and Italian. Interpretation provided. The whole event will be streamed live on-line and outside contributions taken through twitter 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01F24"/>
              </a:buClr>
            </a:pPr>
            <a:r>
              <a:rPr lang="en-GB" sz="1400" dirty="0"/>
              <a:t>**Special delegations from Saudi Arabia, Turkey</a:t>
            </a:r>
          </a:p>
        </p:txBody>
      </p:sp>
    </p:spTree>
    <p:extLst>
      <p:ext uri="{BB962C8B-B14F-4D97-AF65-F5344CB8AC3E}">
        <p14:creationId xmlns:p14="http://schemas.microsoft.com/office/powerpoint/2010/main" val="1305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/>
          <a:lstStyle/>
          <a:p>
            <a:pPr algn="ctr"/>
            <a:r>
              <a:rPr lang="en-GB" sz="3600" b="1" dirty="0" smtClean="0"/>
              <a:t>Index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Background</a:t>
            </a:r>
            <a:endParaRPr lang="en-GB" sz="2400" dirty="0"/>
          </a:p>
          <a:p>
            <a:r>
              <a:rPr lang="en-GB" sz="2400" dirty="0" smtClean="0"/>
              <a:t>Concept </a:t>
            </a:r>
            <a:endParaRPr lang="en-GB" sz="2400" dirty="0"/>
          </a:p>
          <a:p>
            <a:r>
              <a:rPr lang="en-GB" sz="2400" dirty="0" smtClean="0"/>
              <a:t>Competition </a:t>
            </a:r>
            <a:endParaRPr lang="en-GB" sz="2400" dirty="0"/>
          </a:p>
          <a:p>
            <a:r>
              <a:rPr lang="en-GB" sz="2400" dirty="0" smtClean="0"/>
              <a:t>Conference</a:t>
            </a:r>
            <a:endParaRPr lang="en-GB" sz="2400" dirty="0"/>
          </a:p>
          <a:p>
            <a:r>
              <a:rPr lang="en-GB" sz="2400" dirty="0" smtClean="0"/>
              <a:t>Implementation </a:t>
            </a:r>
            <a:r>
              <a:rPr lang="en-GB" sz="2400" dirty="0"/>
              <a:t>and Evaluation</a:t>
            </a:r>
          </a:p>
          <a:p>
            <a:r>
              <a:rPr lang="en-GB" sz="2400" dirty="0" smtClean="0"/>
              <a:t>Communication </a:t>
            </a:r>
            <a:endParaRPr lang="en-GB" sz="2400" dirty="0"/>
          </a:p>
          <a:p>
            <a:r>
              <a:rPr lang="en-GB" sz="2400" dirty="0" smtClean="0"/>
              <a:t>Organisers S</a:t>
            </a:r>
          </a:p>
          <a:p>
            <a:r>
              <a:rPr lang="en-GB" sz="2400" dirty="0" smtClean="0"/>
              <a:t>Contact</a:t>
            </a:r>
            <a:endParaRPr lang="en-GB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 bwMode="auto">
          <a:xfrm>
            <a:off x="2672273" y="2132856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Action Button: Forward or Next 4">
            <a:hlinkClick r:id="rId2" action="ppaction://hlinksldjump" highlightClick="1"/>
          </p:cNvPr>
          <p:cNvSpPr/>
          <p:nvPr/>
        </p:nvSpPr>
        <p:spPr bwMode="auto">
          <a:xfrm>
            <a:off x="2240225" y="2577615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Action Button: Forward or Next 5">
            <a:hlinkClick r:id="rId3" action="ppaction://hlinksldjump" highlightClick="1"/>
          </p:cNvPr>
          <p:cNvSpPr/>
          <p:nvPr/>
        </p:nvSpPr>
        <p:spPr bwMode="auto">
          <a:xfrm>
            <a:off x="2711893" y="2964666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" name="Action Button: Forward or Next 6">
            <a:hlinkClick r:id="rId4" action="ppaction://hlinksldjump" highlightClick="1"/>
          </p:cNvPr>
          <p:cNvSpPr/>
          <p:nvPr/>
        </p:nvSpPr>
        <p:spPr bwMode="auto">
          <a:xfrm>
            <a:off x="2672273" y="3429000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Action Button: Forward or Next 7">
            <a:hlinkClick r:id="rId5" action="ppaction://hlinksldjump" highlightClick="1"/>
          </p:cNvPr>
          <p:cNvSpPr/>
          <p:nvPr/>
        </p:nvSpPr>
        <p:spPr bwMode="auto">
          <a:xfrm>
            <a:off x="5076056" y="3861048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Action Button: Forward or Next 8">
            <a:hlinkClick r:id="rId6" action="ppaction://hlinksldjump" highlightClick="1"/>
          </p:cNvPr>
          <p:cNvSpPr/>
          <p:nvPr/>
        </p:nvSpPr>
        <p:spPr bwMode="auto">
          <a:xfrm>
            <a:off x="3149214" y="4365104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0" name="Action Button: Forward or Next 9">
            <a:hlinkClick r:id="rId7" action="ppaction://hlinksldjump" highlightClick="1"/>
          </p:cNvPr>
          <p:cNvSpPr/>
          <p:nvPr/>
        </p:nvSpPr>
        <p:spPr bwMode="auto">
          <a:xfrm>
            <a:off x="2513718" y="4725144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4098" name="Picture 2" descr="P:\International Programme\EUCLID NETWORK\Communication\Website JC\Web Images\Blog\background pic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7929"/>
            <a:ext cx="3917024" cy="11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ction Button: Forward or Next 12">
            <a:hlinkClick r:id="rId7" action="ppaction://hlinksldjump" highlightClick="1"/>
          </p:cNvPr>
          <p:cNvSpPr/>
          <p:nvPr/>
        </p:nvSpPr>
        <p:spPr bwMode="auto">
          <a:xfrm>
            <a:off x="2191177" y="5229200"/>
            <a:ext cx="432048" cy="216024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27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772400" cy="4114800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sz="2400" b="1" u="sng" dirty="0"/>
              <a:t>Award ceremony of Social innovation </a:t>
            </a:r>
            <a:r>
              <a:rPr lang="en-GB" sz="2400" b="1" u="sng" dirty="0" smtClean="0"/>
              <a:t>competition</a:t>
            </a:r>
            <a:endParaRPr lang="en-GB" sz="2400" b="1" dirty="0"/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Naples 23 September </a:t>
            </a:r>
            <a:r>
              <a:rPr lang="en-GB" sz="2400" dirty="0" smtClean="0"/>
              <a:t>– Afternoon only</a:t>
            </a:r>
            <a:endParaRPr lang="en-GB" sz="2400" b="1" dirty="0"/>
          </a:p>
          <a:p>
            <a:pPr marL="0" indent="0">
              <a:buNone/>
            </a:pPr>
            <a:r>
              <a:rPr lang="en-GB" sz="2400" u="sng" dirty="0" smtClean="0"/>
              <a:t>Venue</a:t>
            </a:r>
            <a:r>
              <a:rPr lang="en-GB" sz="2400" dirty="0"/>
              <a:t>: Chamber of Commerce </a:t>
            </a:r>
          </a:p>
          <a:p>
            <a:pPr marL="0" indent="0">
              <a:buNone/>
            </a:pPr>
            <a:r>
              <a:rPr lang="en-GB" sz="2400" u="sng" dirty="0"/>
              <a:t>Aim</a:t>
            </a:r>
            <a:r>
              <a:rPr lang="en-GB" sz="2400" dirty="0"/>
              <a:t>:  Raise Awareness Within the Public Domain  </a:t>
            </a:r>
          </a:p>
          <a:p>
            <a:pPr marL="0" indent="0">
              <a:buNone/>
            </a:pPr>
            <a:r>
              <a:rPr lang="en-GB" sz="2400" u="sng" dirty="0"/>
              <a:t>Delegates</a:t>
            </a:r>
            <a:r>
              <a:rPr lang="en-GB" sz="2400" dirty="0"/>
              <a:t>: 300 including the delegates of the </a:t>
            </a:r>
            <a:r>
              <a:rPr lang="en-GB" sz="2400" dirty="0" smtClean="0"/>
              <a:t>Conference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1400" dirty="0" smtClean="0"/>
              <a:t>*Working </a:t>
            </a:r>
            <a:r>
              <a:rPr lang="en-GB" sz="1400" dirty="0"/>
              <a:t>languages English and Italian. Interpretation provided. </a:t>
            </a:r>
          </a:p>
          <a:p>
            <a:pPr marL="0" indent="0">
              <a:buNone/>
            </a:pPr>
            <a:r>
              <a:rPr lang="en-GB" sz="1400" dirty="0" smtClean="0"/>
              <a:t>*The </a:t>
            </a:r>
            <a:r>
              <a:rPr lang="en-GB" sz="1400" dirty="0"/>
              <a:t>whole event will be streamed live on-line and outside contributions </a:t>
            </a:r>
            <a:r>
              <a:rPr lang="en-GB" sz="1400" dirty="0" smtClean="0"/>
              <a:t>taken through </a:t>
            </a:r>
            <a:r>
              <a:rPr lang="en-GB" sz="1400" dirty="0"/>
              <a:t>twitter  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Conference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827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400" dirty="0" smtClean="0"/>
              <a:t>We aim to reach </a:t>
            </a:r>
            <a:r>
              <a:rPr lang="en-GB" sz="2400" b="1" dirty="0" smtClean="0"/>
              <a:t>1 Million </a:t>
            </a:r>
            <a:r>
              <a:rPr lang="en-GB" sz="2400" dirty="0" smtClean="0"/>
              <a:t>people across Europe during the </a:t>
            </a:r>
            <a:r>
              <a:rPr lang="en-GB" sz="2400" b="1" u="sng" dirty="0" smtClean="0"/>
              <a:t>3 phases </a:t>
            </a:r>
            <a:r>
              <a:rPr lang="en-GB" sz="2400" dirty="0" smtClean="0"/>
              <a:t>of the event</a:t>
            </a:r>
          </a:p>
          <a:p>
            <a:pPr marL="0" lvl="0" indent="0">
              <a:buNone/>
            </a:pPr>
            <a:endParaRPr lang="en-GB" sz="12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u="sng" dirty="0" smtClean="0"/>
              <a:t>Competition</a:t>
            </a:r>
          </a:p>
          <a:p>
            <a:pPr lvl="0"/>
            <a:r>
              <a:rPr lang="en-GB" sz="2000" dirty="0" smtClean="0">
                <a:cs typeface="+mn-cs"/>
              </a:rPr>
              <a:t>Events </a:t>
            </a:r>
            <a:r>
              <a:rPr lang="en-GB" sz="2000" dirty="0">
                <a:cs typeface="+mn-cs"/>
              </a:rPr>
              <a:t>(see next </a:t>
            </a:r>
            <a:r>
              <a:rPr lang="en-GB" sz="2000" dirty="0" smtClean="0">
                <a:cs typeface="+mn-cs"/>
              </a:rPr>
              <a:t>slide)</a:t>
            </a:r>
          </a:p>
          <a:p>
            <a:pPr lvl="0"/>
            <a:r>
              <a:rPr lang="en-GB" sz="2000" dirty="0" smtClean="0">
                <a:cs typeface="+mn-cs"/>
              </a:rPr>
              <a:t>LinkedIn communication</a:t>
            </a:r>
          </a:p>
          <a:p>
            <a:pPr lvl="0"/>
            <a:r>
              <a:rPr lang="en-GB" sz="2000" dirty="0" smtClean="0">
                <a:cs typeface="+mn-cs"/>
              </a:rPr>
              <a:t>Member </a:t>
            </a:r>
            <a:r>
              <a:rPr lang="en-GB" sz="2000" dirty="0">
                <a:cs typeface="+mn-cs"/>
              </a:rPr>
              <a:t>communication through our Social Innovation Coalition </a:t>
            </a:r>
            <a:r>
              <a:rPr lang="en-GB" sz="2000" dirty="0" smtClean="0">
                <a:cs typeface="+mn-cs"/>
              </a:rPr>
              <a:t>network</a:t>
            </a:r>
          </a:p>
          <a:p>
            <a:pPr lvl="0"/>
            <a:r>
              <a:rPr lang="en-GB" sz="2000" dirty="0" smtClean="0">
                <a:cs typeface="+mn-cs"/>
              </a:rPr>
              <a:t>Local </a:t>
            </a:r>
            <a:r>
              <a:rPr lang="en-GB" sz="2000" dirty="0">
                <a:cs typeface="+mn-cs"/>
              </a:rPr>
              <a:t>and International </a:t>
            </a:r>
            <a:r>
              <a:rPr lang="en-GB" sz="2000" dirty="0" smtClean="0">
                <a:cs typeface="+mn-cs"/>
              </a:rPr>
              <a:t>Media</a:t>
            </a:r>
          </a:p>
          <a:p>
            <a:pPr lvl="0"/>
            <a:r>
              <a:rPr lang="en-GB" sz="2000" dirty="0" smtClean="0">
                <a:cs typeface="+mn-cs"/>
                <a:hlinkClick r:id="rId2"/>
              </a:rPr>
              <a:t>VITA </a:t>
            </a:r>
            <a:r>
              <a:rPr lang="en-GB" sz="2000" dirty="0">
                <a:cs typeface="+mn-cs"/>
                <a:hlinkClick r:id="rId2"/>
              </a:rPr>
              <a:t>Media Partner </a:t>
            </a:r>
            <a:endParaRPr lang="en-GB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92732"/>
            <a:ext cx="795575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u="sng" dirty="0">
                <a:solidFill>
                  <a:srgbClr val="000000"/>
                </a:solidFill>
              </a:rPr>
              <a:t>Events during the competition phase</a:t>
            </a:r>
            <a:endParaRPr lang="en-GB" sz="2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/>
              <a:t> 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2492896"/>
            <a:ext cx="504056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30 March, Brussels, launch of the competition at </a:t>
            </a:r>
            <a:r>
              <a:rPr lang="en-GB" sz="1600" dirty="0">
                <a:hlinkClick r:id="rId3"/>
              </a:rPr>
              <a:t>Salon of Entrepreneurs</a:t>
            </a:r>
            <a:r>
              <a:rPr lang="en-GB" sz="1600" dirty="0"/>
              <a:t>, session on social enterprise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58990" y="4005064"/>
            <a:ext cx="5918855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25 </a:t>
            </a:r>
            <a:r>
              <a:rPr lang="en-GB" sz="1600" dirty="0"/>
              <a:t>May, Amsterdam, presentation at </a:t>
            </a:r>
            <a:r>
              <a:rPr lang="en-GB" sz="1600" dirty="0" smtClean="0">
                <a:hlinkClick r:id="rId4"/>
              </a:rPr>
              <a:t>Knowledge Land’s </a:t>
            </a:r>
            <a:r>
              <a:rPr lang="en-GB" sz="1600" dirty="0"/>
              <a:t>conference on social innovation, citizen engagement and new </a:t>
            </a:r>
            <a:r>
              <a:rPr lang="en-GB" sz="1600" dirty="0" smtClean="0"/>
              <a:t>technology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431983" y="5229200"/>
            <a:ext cx="501858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1 June, Bologna, presentation at </a:t>
            </a:r>
            <a:r>
              <a:rPr lang="en-GB" sz="1600" dirty="0">
                <a:hlinkClick r:id="rId5"/>
              </a:rPr>
              <a:t>CSV Bologna </a:t>
            </a:r>
            <a:r>
              <a:rPr lang="en-GB" sz="1600" dirty="0"/>
              <a:t>conference on social investments, enterprise and </a:t>
            </a:r>
            <a:r>
              <a:rPr lang="en-GB" sz="1600" dirty="0" smtClean="0"/>
              <a:t>innovation</a:t>
            </a:r>
            <a:endParaRPr lang="en-GB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376199" y="6021288"/>
            <a:ext cx="338437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12 May, Bari</a:t>
            </a:r>
            <a:r>
              <a:rPr lang="en-GB" sz="1600" dirty="0"/>
              <a:t>, presentation to the students at the University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48279" y="4722134"/>
            <a:ext cx="516657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21 May, Florence, Presentation at the </a:t>
            </a:r>
            <a:r>
              <a:rPr lang="en-GB" sz="1600" u="sng" dirty="0">
                <a:hlinkClick r:id="rId6"/>
              </a:rPr>
              <a:t>Terra </a:t>
            </a:r>
            <a:r>
              <a:rPr lang="en-GB" sz="1600" u="sng" dirty="0" err="1">
                <a:hlinkClick r:id="rId6"/>
              </a:rPr>
              <a:t>Futura</a:t>
            </a:r>
            <a:r>
              <a:rPr lang="en-GB" sz="1600" u="sng" dirty="0"/>
              <a:t> fair</a:t>
            </a:r>
            <a:endParaRPr lang="en-GB" sz="1600" dirty="0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Communication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3284984"/>
            <a:ext cx="504056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3 and5 May, Naples, presentations to the students at the University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4427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Communication</a:t>
            </a:r>
            <a:endParaRPr lang="en-GB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GB" sz="2400" u="sng" dirty="0" smtClean="0"/>
              <a:t>Conference</a:t>
            </a:r>
            <a:endParaRPr lang="en-GB" sz="2400" u="sng" dirty="0"/>
          </a:p>
          <a:p>
            <a:pPr marL="342900" lvl="1" indent="-342900">
              <a:buClr>
                <a:srgbClr val="B01F24"/>
              </a:buClr>
              <a:buFont typeface="Times" charset="0"/>
              <a:buChar char="•"/>
            </a:pPr>
            <a:r>
              <a:rPr lang="en-GB" sz="2000" dirty="0">
                <a:cs typeface="+mn-cs"/>
              </a:rPr>
              <a:t>The whole event will be streamed live on-line</a:t>
            </a:r>
          </a:p>
          <a:p>
            <a:pPr marL="342900" lvl="1" indent="-342900">
              <a:buClr>
                <a:srgbClr val="B01F24"/>
              </a:buClr>
              <a:buFont typeface="Times" charset="0"/>
              <a:buChar char="•"/>
            </a:pPr>
            <a:r>
              <a:rPr lang="en-GB" sz="2000" dirty="0">
                <a:cs typeface="+mn-cs"/>
              </a:rPr>
              <a:t>Outside contributions will be taken through twitter  </a:t>
            </a:r>
          </a:p>
          <a:p>
            <a:pPr marL="342900" lvl="1" indent="-342900">
              <a:buClr>
                <a:srgbClr val="B01F24"/>
              </a:buClr>
              <a:buFont typeface="Times" charset="0"/>
              <a:buChar char="•"/>
            </a:pPr>
            <a:r>
              <a:rPr lang="en-GB" sz="2000" dirty="0" err="1">
                <a:cs typeface="+mn-cs"/>
              </a:rPr>
              <a:t>Europarl</a:t>
            </a:r>
            <a:r>
              <a:rPr lang="en-GB" sz="2000" dirty="0">
                <a:cs typeface="+mn-cs"/>
              </a:rPr>
              <a:t> TV</a:t>
            </a:r>
          </a:p>
          <a:p>
            <a:pPr marL="342900" lvl="1" indent="-342900">
              <a:buClr>
                <a:srgbClr val="B01F24"/>
              </a:buClr>
              <a:buFont typeface="Times" charset="0"/>
              <a:buChar char="•"/>
            </a:pPr>
            <a:r>
              <a:rPr lang="en-GB" sz="2000" dirty="0">
                <a:cs typeface="+mn-cs"/>
              </a:rPr>
              <a:t>Local and International Media</a:t>
            </a:r>
          </a:p>
          <a:p>
            <a:pPr marL="457200" lvl="1" indent="0">
              <a:buNone/>
            </a:pPr>
            <a:endParaRPr lang="en-GB" sz="1800" dirty="0"/>
          </a:p>
          <a:p>
            <a:pPr marL="514350" indent="-514350">
              <a:buFont typeface="+mj-lt"/>
              <a:buAutoNum type="arabicPeriod" startAt="2"/>
            </a:pPr>
            <a:r>
              <a:rPr lang="en-GB" sz="2400" u="sng" dirty="0"/>
              <a:t>Implementation</a:t>
            </a:r>
          </a:p>
          <a:p>
            <a:pPr marL="342900" lvl="1" indent="-342900">
              <a:buClr>
                <a:srgbClr val="B01F24"/>
              </a:buClr>
              <a:buFont typeface="Times" charset="0"/>
              <a:buChar char="•"/>
            </a:pPr>
            <a:r>
              <a:rPr lang="en-GB" sz="2000" dirty="0">
                <a:cs typeface="+mn-cs"/>
              </a:rPr>
              <a:t>Communicating progress through Network and LinkedIn</a:t>
            </a:r>
          </a:p>
          <a:p>
            <a:pPr marL="342900" lvl="1" indent="-342900">
              <a:buClr>
                <a:srgbClr val="B01F24"/>
              </a:buClr>
              <a:buFont typeface="Times" charset="0"/>
              <a:buChar char="•"/>
            </a:pPr>
            <a:r>
              <a:rPr lang="en-GB" sz="2000" dirty="0">
                <a:cs typeface="+mn-cs"/>
              </a:rPr>
              <a:t>Local and International </a:t>
            </a:r>
            <a:r>
              <a:rPr lang="en-GB" sz="2000" dirty="0" smtClean="0">
                <a:cs typeface="+mn-cs"/>
              </a:rPr>
              <a:t>Media</a:t>
            </a:r>
          </a:p>
          <a:p>
            <a:r>
              <a:rPr lang="en-GB" sz="2000" dirty="0" smtClean="0"/>
              <a:t>Communications to members through the Social </a:t>
            </a:r>
            <a:r>
              <a:rPr lang="en-GB" sz="2000" dirty="0"/>
              <a:t>Innovation Coalition network </a:t>
            </a:r>
            <a:r>
              <a:rPr lang="en-GB" sz="2000" dirty="0" smtClean="0"/>
              <a:t>and the </a:t>
            </a:r>
            <a:r>
              <a:rPr lang="en-GB" sz="2000" dirty="0"/>
              <a:t>European social innovation pilot</a:t>
            </a:r>
          </a:p>
          <a:p>
            <a:endParaRPr lang="en-GB" sz="2000" dirty="0"/>
          </a:p>
          <a:p>
            <a:pPr marL="342900" lvl="1" indent="-342900">
              <a:buClr>
                <a:srgbClr val="B01F24"/>
              </a:buClr>
              <a:buFont typeface="Times" charset="0"/>
              <a:buChar char="•"/>
            </a:pPr>
            <a:endParaRPr lang="en-GB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743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Implementation</a:t>
            </a:r>
          </a:p>
          <a:p>
            <a:pPr marL="0" indent="0" algn="just">
              <a:buNone/>
            </a:pPr>
            <a:r>
              <a:rPr lang="en-GB" sz="2000" dirty="0" smtClean="0"/>
              <a:t>The </a:t>
            </a:r>
            <a:r>
              <a:rPr lang="en-GB" sz="2000" dirty="0"/>
              <a:t>6 winners will work in </a:t>
            </a:r>
            <a:r>
              <a:rPr lang="en-GB" sz="2000" b="1" dirty="0"/>
              <a:t>partnership</a:t>
            </a:r>
            <a:r>
              <a:rPr lang="en-GB" sz="2000" dirty="0"/>
              <a:t> with local champions, sponsors and organisers to </a:t>
            </a:r>
            <a:r>
              <a:rPr lang="en-GB" sz="2000" b="1" dirty="0"/>
              <a:t>implement</a:t>
            </a:r>
            <a:r>
              <a:rPr lang="en-GB" sz="2000" dirty="0"/>
              <a:t> their </a:t>
            </a:r>
            <a:r>
              <a:rPr lang="en-GB" sz="2000" b="1" dirty="0"/>
              <a:t>ideas</a:t>
            </a:r>
            <a:r>
              <a:rPr lang="en-GB" sz="2000" dirty="0"/>
              <a:t>. 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0" indent="0" algn="just">
              <a:buNone/>
            </a:pPr>
            <a:r>
              <a:rPr lang="en-GB" sz="2400" u="sng" dirty="0" smtClean="0"/>
              <a:t>Evaluation</a:t>
            </a:r>
            <a:endParaRPr lang="en-GB" sz="2400" u="sng" dirty="0"/>
          </a:p>
          <a:p>
            <a:pPr marL="0" indent="0" algn="just">
              <a:buNone/>
            </a:pPr>
            <a:r>
              <a:rPr lang="en-GB" sz="2000" u="sng" dirty="0" smtClean="0"/>
              <a:t>After 6 months</a:t>
            </a:r>
            <a:r>
              <a:rPr lang="en-GB" sz="2000" dirty="0" smtClean="0"/>
              <a:t> a mid term review of the winners performance will be conducted to assess their progress. </a:t>
            </a:r>
          </a:p>
          <a:p>
            <a:pPr marL="0" indent="0" algn="just">
              <a:buNone/>
            </a:pPr>
            <a:r>
              <a:rPr lang="en-GB" sz="2000" u="sng" dirty="0" smtClean="0"/>
              <a:t>After one year</a:t>
            </a:r>
            <a:r>
              <a:rPr lang="en-GB" sz="2000" dirty="0" smtClean="0"/>
              <a:t> they </a:t>
            </a:r>
            <a:r>
              <a:rPr lang="en-GB" sz="2000" dirty="0"/>
              <a:t>will reconvene with organisers and partners to </a:t>
            </a:r>
            <a:r>
              <a:rPr lang="en-GB" sz="2000" b="1" dirty="0"/>
              <a:t>assess the results</a:t>
            </a:r>
            <a:r>
              <a:rPr lang="en-GB" sz="2000" dirty="0"/>
              <a:t>. Euclid Network will </a:t>
            </a:r>
            <a:r>
              <a:rPr lang="en-GB" sz="2000" b="1" dirty="0"/>
              <a:t>facilitate</a:t>
            </a:r>
            <a:r>
              <a:rPr lang="en-GB" sz="2000" dirty="0"/>
              <a:t> the </a:t>
            </a:r>
            <a:r>
              <a:rPr lang="en-GB" sz="2000" dirty="0" smtClean="0"/>
              <a:t>assessment, by creating </a:t>
            </a:r>
            <a:r>
              <a:rPr lang="en-GB" sz="2000" b="1" dirty="0" smtClean="0"/>
              <a:t>clusters</a:t>
            </a:r>
            <a:r>
              <a:rPr lang="en-GB" sz="2000" dirty="0" smtClean="0"/>
              <a:t> between the local and international partners.</a:t>
            </a:r>
          </a:p>
          <a:p>
            <a:pPr marL="0" indent="0" algn="just">
              <a:buNone/>
            </a:pPr>
            <a:endParaRPr lang="en-GB" sz="2000" dirty="0"/>
          </a:p>
          <a:p>
            <a:pPr marL="0" indent="0" algn="just">
              <a:buNone/>
            </a:pPr>
            <a:r>
              <a:rPr lang="en-GB" sz="2000" dirty="0"/>
              <a:t>A </a:t>
            </a:r>
            <a:r>
              <a:rPr lang="en-GB" sz="2000" b="1" dirty="0"/>
              <a:t>final report </a:t>
            </a:r>
            <a:r>
              <a:rPr lang="en-GB" sz="2000" dirty="0"/>
              <a:t>will be published both electronically and in hard copy and disseminated extensively. Winners, organisers, partners and sponsors will provide contributions. </a:t>
            </a:r>
          </a:p>
          <a:p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Implementation &amp; Evaluation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2961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u="sng" dirty="0"/>
              <a:t>Leading </a:t>
            </a:r>
            <a:r>
              <a:rPr lang="en-GB" sz="2400" u="sng" dirty="0" smtClean="0"/>
              <a:t>partner (International)</a:t>
            </a:r>
          </a:p>
          <a:p>
            <a:pPr marL="0" lvl="0" indent="0">
              <a:buNone/>
            </a:pPr>
            <a:endParaRPr lang="en-GB" sz="2400" u="sng" dirty="0" smtClean="0"/>
          </a:p>
          <a:p>
            <a:pPr marL="0" indent="0" algn="ctr">
              <a:buNone/>
            </a:pPr>
            <a:r>
              <a:rPr lang="en-GB" sz="2400" b="1" dirty="0" smtClean="0">
                <a:hlinkClick r:id="rId2"/>
              </a:rPr>
              <a:t>Euclid Network</a:t>
            </a:r>
            <a:r>
              <a:rPr lang="en-GB" sz="2400" dirty="0">
                <a:hlinkClick r:id="rId2"/>
              </a:rPr>
              <a:t> </a:t>
            </a:r>
            <a:r>
              <a:rPr lang="en-GB" sz="2400" dirty="0" smtClean="0"/>
              <a:t>- </a:t>
            </a:r>
            <a:r>
              <a:rPr lang="en-GB" sz="2400" i="1" dirty="0"/>
              <a:t>Connecting professionals for an innovative and effective European civil society</a:t>
            </a:r>
          </a:p>
          <a:p>
            <a:pPr marL="0" indent="0" algn="ctr">
              <a:buNone/>
            </a:pPr>
            <a:endParaRPr lang="en-GB" sz="1100" dirty="0" smtClean="0"/>
          </a:p>
          <a:p>
            <a:r>
              <a:rPr lang="en-GB" sz="2000" dirty="0"/>
              <a:t>Euclid Network connects over </a:t>
            </a:r>
            <a:r>
              <a:rPr lang="en-GB" sz="2000" b="1" dirty="0"/>
              <a:t>3000</a:t>
            </a:r>
            <a:r>
              <a:rPr lang="en-GB" sz="2000" dirty="0"/>
              <a:t> civil society professionals across borders and boundaries facilitating knowledge sharing and partnerships.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It's supported by and partner of the </a:t>
            </a:r>
            <a:r>
              <a:rPr lang="en-GB" sz="2000" b="1" dirty="0"/>
              <a:t>European Commission </a:t>
            </a:r>
            <a:r>
              <a:rPr lang="en-GB" sz="2000" dirty="0"/>
              <a:t>in </a:t>
            </a:r>
            <a:r>
              <a:rPr lang="en-GB" sz="2000" b="1" dirty="0"/>
              <a:t>fostering effectiveness, sustainability, innovation </a:t>
            </a:r>
            <a:r>
              <a:rPr lang="en-GB" sz="2000" dirty="0"/>
              <a:t>and </a:t>
            </a:r>
            <a:r>
              <a:rPr lang="en-GB" sz="2000" b="1" dirty="0"/>
              <a:t>influence</a:t>
            </a:r>
            <a:r>
              <a:rPr lang="en-GB" sz="2000" dirty="0"/>
              <a:t> of civil society in Europe and beyond. </a:t>
            </a:r>
          </a:p>
          <a:p>
            <a:pPr>
              <a:spcBef>
                <a:spcPts val="600"/>
              </a:spcBef>
            </a:pPr>
            <a:endParaRPr lang="en-GB" sz="2000" u="sng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Organisers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71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04" y="184482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/>
              <a:t>Leading </a:t>
            </a:r>
            <a:r>
              <a:rPr lang="en-GB" sz="2400" u="sng" dirty="0" smtClean="0"/>
              <a:t>partner (Local)</a:t>
            </a:r>
          </a:p>
          <a:p>
            <a:pPr marL="0" indent="0">
              <a:buNone/>
            </a:pPr>
            <a:endParaRPr lang="en-GB" sz="2800" u="sng" dirty="0" smtClean="0"/>
          </a:p>
          <a:p>
            <a:pPr marL="0" indent="0" algn="ctr">
              <a:buNone/>
            </a:pPr>
            <a:r>
              <a:rPr lang="en-GB" sz="2400" b="1" dirty="0">
                <a:hlinkClick r:id="rId2"/>
              </a:rPr>
              <a:t>Project Ahead </a:t>
            </a:r>
            <a:r>
              <a:rPr lang="en-GB" sz="2400" dirty="0" smtClean="0"/>
              <a:t>coop</a:t>
            </a:r>
          </a:p>
          <a:p>
            <a:pPr marL="0" indent="0" algn="ctr">
              <a:buNone/>
            </a:pPr>
            <a:endParaRPr lang="en-GB" sz="1100" dirty="0"/>
          </a:p>
          <a:p>
            <a:r>
              <a:rPr lang="en-GB" sz="2000" dirty="0" smtClean="0"/>
              <a:t>Project Ahead founded2001 </a:t>
            </a:r>
            <a:r>
              <a:rPr lang="en-GB" sz="2000" dirty="0"/>
              <a:t>in </a:t>
            </a:r>
            <a:r>
              <a:rPr lang="en-GB" sz="2000" dirty="0" smtClean="0"/>
              <a:t>Naples is </a:t>
            </a:r>
            <a:r>
              <a:rPr lang="en-GB" sz="2000" dirty="0"/>
              <a:t>providing consulting to </a:t>
            </a:r>
            <a:r>
              <a:rPr lang="en-GB" sz="2000" dirty="0" smtClean="0"/>
              <a:t>Boards </a:t>
            </a:r>
            <a:r>
              <a:rPr lang="en-GB" sz="2000" dirty="0"/>
              <a:t>and Organizations about conceiving, preparing and management of </a:t>
            </a:r>
            <a:r>
              <a:rPr lang="en-GB" sz="2000" b="1" dirty="0" smtClean="0"/>
              <a:t>international projects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S</a:t>
            </a:r>
            <a:r>
              <a:rPr lang="en-GB" sz="2000" dirty="0" smtClean="0"/>
              <a:t>upports </a:t>
            </a:r>
            <a:r>
              <a:rPr lang="en-GB" sz="2000" dirty="0"/>
              <a:t>Third Sector, Voluntary Service, Enterprises </a:t>
            </a:r>
            <a:r>
              <a:rPr lang="en-GB" sz="2000" dirty="0" smtClean="0"/>
              <a:t>and </a:t>
            </a:r>
            <a:r>
              <a:rPr lang="en-GB" sz="2000" dirty="0"/>
              <a:t>Public Bodies </a:t>
            </a:r>
            <a:r>
              <a:rPr lang="en-GB" sz="2000" dirty="0" smtClean="0"/>
              <a:t>towards </a:t>
            </a:r>
            <a:r>
              <a:rPr lang="en-GB" sz="2000" dirty="0"/>
              <a:t>the improvement of </a:t>
            </a:r>
            <a:r>
              <a:rPr lang="en-GB" sz="2000" b="1" dirty="0"/>
              <a:t>effectiveness</a:t>
            </a:r>
            <a:r>
              <a:rPr lang="en-GB" sz="2000" dirty="0"/>
              <a:t> and </a:t>
            </a:r>
            <a:r>
              <a:rPr lang="en-GB" sz="2000" b="1" dirty="0"/>
              <a:t>efficiency</a:t>
            </a:r>
            <a:r>
              <a:rPr lang="en-GB" sz="2000" dirty="0"/>
              <a:t> of </a:t>
            </a:r>
            <a:r>
              <a:rPr lang="en-GB" sz="2000" dirty="0" smtClean="0"/>
              <a:t>development </a:t>
            </a:r>
            <a:r>
              <a:rPr lang="en-GB" sz="2000" dirty="0"/>
              <a:t>actions linked </a:t>
            </a:r>
            <a:r>
              <a:rPr lang="en-GB" sz="2000" dirty="0" smtClean="0"/>
              <a:t>to </a:t>
            </a:r>
            <a:r>
              <a:rPr lang="en-GB" sz="2000" b="1" dirty="0"/>
              <a:t>European Structural Funds and Community Programmes</a:t>
            </a:r>
            <a:r>
              <a:rPr lang="en-GB" sz="2000" dirty="0"/>
              <a:t>. 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Organisers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5" t="28016" r="70602" b="51679"/>
          <a:stretch/>
        </p:blipFill>
        <p:spPr bwMode="auto">
          <a:xfrm>
            <a:off x="7110696" y="1628801"/>
            <a:ext cx="1644335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1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Competition Management</a:t>
            </a:r>
            <a:endParaRPr lang="en-GB" sz="2400" dirty="0" smtClean="0"/>
          </a:p>
          <a:p>
            <a:pPr marL="0" indent="0">
              <a:buNone/>
            </a:pPr>
            <a:endParaRPr lang="en-GB" sz="2400" u="sng" dirty="0" smtClean="0"/>
          </a:p>
          <a:p>
            <a:pPr marL="0" indent="0">
              <a:buNone/>
            </a:pPr>
            <a:endParaRPr lang="en-GB" sz="2400" u="sng" dirty="0"/>
          </a:p>
          <a:p>
            <a:pPr marL="0" indent="0">
              <a:buNone/>
            </a:pPr>
            <a:endParaRPr lang="en-GB" sz="2400" u="sng" dirty="0" smtClean="0"/>
          </a:p>
          <a:p>
            <a:r>
              <a:rPr lang="en-GB" sz="2000" dirty="0" smtClean="0"/>
              <a:t>The Competition will be managed by </a:t>
            </a:r>
            <a:r>
              <a:rPr lang="en-GB" sz="2000" dirty="0" smtClean="0">
                <a:hlinkClick r:id="rId2"/>
              </a:rPr>
              <a:t>OmniCompete</a:t>
            </a:r>
            <a:r>
              <a:rPr lang="en-GB" sz="2000" dirty="0" smtClean="0"/>
              <a:t>, an experienced and professional competition management company</a:t>
            </a:r>
          </a:p>
          <a:p>
            <a:r>
              <a:rPr lang="en-GB" sz="2000" dirty="0" smtClean="0"/>
              <a:t>OmniCompete has managed various international competitions, aiming at empowering entrepreneurs and creating space for ground-breaking creative ideas </a:t>
            </a:r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Organisers</a:t>
            </a:r>
            <a:endParaRPr lang="en-GB" b="1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010556"/>
            <a:ext cx="2385831" cy="12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73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04" y="1772816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u="sng" dirty="0"/>
              <a:t>Partners 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 </a:t>
            </a:r>
          </a:p>
          <a:p>
            <a:pPr lvl="0"/>
            <a:r>
              <a:rPr lang="it-IT" sz="2400" dirty="0" smtClean="0">
                <a:hlinkClick r:id="rId2"/>
              </a:rPr>
              <a:t>Promos Ricerche</a:t>
            </a:r>
            <a:endParaRPr lang="en-GB" sz="2400" dirty="0"/>
          </a:p>
          <a:p>
            <a:pPr lvl="0"/>
            <a:r>
              <a:rPr lang="it-IT" sz="2400" u="sng" dirty="0">
                <a:hlinkClick r:id="rId3"/>
              </a:rPr>
              <a:t>Centre Volunteering Service Naples</a:t>
            </a:r>
            <a:endParaRPr lang="en-GB" sz="2400" dirty="0"/>
          </a:p>
          <a:p>
            <a:r>
              <a:rPr lang="it-IT" sz="2400" u="sng" dirty="0" smtClean="0">
                <a:hlinkClick r:id="rId4"/>
              </a:rPr>
              <a:t>Faculty of Political Science - Universita</a:t>
            </a:r>
            <a:r>
              <a:rPr lang="it-IT" sz="2400" u="sng" dirty="0">
                <a:hlinkClick r:id="rId4"/>
              </a:rPr>
              <a:t>’ Federico </a:t>
            </a:r>
            <a:r>
              <a:rPr lang="it-IT" sz="2400" u="sng" dirty="0" smtClean="0">
                <a:hlinkClick r:id="rId4"/>
              </a:rPr>
              <a:t>II</a:t>
            </a:r>
            <a:endParaRPr lang="it-IT" sz="2400" u="sng" dirty="0" smtClean="0"/>
          </a:p>
          <a:p>
            <a:r>
              <a:rPr lang="en-GB" sz="2400" u="sng" dirty="0" err="1" smtClean="0">
                <a:hlinkClick r:id="rId5"/>
              </a:rPr>
              <a:t>Fondazione</a:t>
            </a:r>
            <a:r>
              <a:rPr lang="en-GB" sz="2400" u="sng" dirty="0" smtClean="0">
                <a:hlinkClick r:id="rId5"/>
              </a:rPr>
              <a:t> </a:t>
            </a:r>
            <a:r>
              <a:rPr lang="en-GB" sz="2400" u="sng" dirty="0" err="1" smtClean="0">
                <a:hlinkClick r:id="rId5"/>
              </a:rPr>
              <a:t>Cannavaro</a:t>
            </a:r>
            <a:r>
              <a:rPr lang="en-GB" sz="2400" u="sng" dirty="0" smtClean="0">
                <a:hlinkClick r:id="rId5"/>
              </a:rPr>
              <a:t> Ferrara</a:t>
            </a:r>
            <a:endParaRPr lang="en-GB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Organisers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9527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04" y="19231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We are currently in discussion for corporate Sponsorship with: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2400" dirty="0" smtClean="0">
                <a:hlinkClick r:id="rId2"/>
              </a:rPr>
              <a:t>UniCredit Foundation</a:t>
            </a: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Organisers</a:t>
            </a:r>
            <a:endParaRPr lang="en-GB" b="1" dirty="0"/>
          </a:p>
        </p:txBody>
      </p:sp>
      <p:pic>
        <p:nvPicPr>
          <p:cNvPr id="7" name="Picture 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67" y="4891608"/>
            <a:ext cx="815867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8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43000"/>
          </a:xfrm>
        </p:spPr>
        <p:txBody>
          <a:bodyPr/>
          <a:lstStyle/>
          <a:p>
            <a:pPr algn="ctr"/>
            <a:r>
              <a:rPr lang="en-GB" sz="3600" b="1" dirty="0" smtClean="0"/>
              <a:t>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/>
              <a:t>the first time the European Union has recognized that social innovation provides solutions for society in its economic strategy (Europe 2020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800" i="1" kern="1200" dirty="0">
              <a:solidFill>
                <a:schemeClr val="dk1"/>
              </a:solidFill>
            </a:endParaRPr>
          </a:p>
          <a:p>
            <a:pPr marL="0" indent="0" algn="r">
              <a:buNone/>
            </a:pP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885824" y="6093296"/>
            <a:ext cx="5918423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01F24"/>
              </a:buClr>
            </a:pPr>
            <a:endParaRPr lang="en-GB" sz="14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01F24"/>
              </a:buClr>
            </a:pPr>
            <a:r>
              <a:rPr lang="en-GB" sz="1400" kern="0" dirty="0" smtClean="0">
                <a:solidFill>
                  <a:srgbClr val="000000"/>
                </a:solidFill>
              </a:rPr>
              <a:t>*</a:t>
            </a:r>
            <a:r>
              <a:rPr lang="en-GB" sz="1400" kern="0" dirty="0">
                <a:solidFill>
                  <a:srgbClr val="000000"/>
                </a:solidFill>
              </a:rPr>
              <a:t>See </a:t>
            </a:r>
            <a:r>
              <a:rPr lang="en-GB" sz="1400" u="sng" kern="0" dirty="0">
                <a:solidFill>
                  <a:srgbClr val="000000"/>
                </a:solidFill>
                <a:hlinkClick r:id="rId2"/>
              </a:rPr>
              <a:t>Innovation Union Flagship Initiative</a:t>
            </a:r>
            <a:r>
              <a:rPr lang="en-GB" sz="1400" kern="0" dirty="0">
                <a:solidFill>
                  <a:srgbClr val="000000"/>
                </a:solidFill>
              </a:rPr>
              <a:t>, paragraph 4.1 page 21</a:t>
            </a:r>
          </a:p>
        </p:txBody>
      </p:sp>
    </p:spTree>
    <p:extLst>
      <p:ext uri="{BB962C8B-B14F-4D97-AF65-F5344CB8AC3E}">
        <p14:creationId xmlns:p14="http://schemas.microsoft.com/office/powerpoint/2010/main" val="23105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Organisers</a:t>
            </a:r>
            <a:endParaRPr lang="en-GB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1804" y="1772816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u="sng" dirty="0" smtClean="0"/>
              <a:t>Team</a:t>
            </a:r>
            <a:endParaRPr lang="en-GB" sz="2400" dirty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lvl="0"/>
            <a:r>
              <a:rPr lang="en-GB" sz="2000" dirty="0"/>
              <a:t>Filippo Addarii, </a:t>
            </a:r>
            <a:r>
              <a:rPr lang="en-GB" sz="2000" dirty="0">
                <a:hlinkClick r:id="rId2"/>
              </a:rPr>
              <a:t>Euclid Network </a:t>
            </a:r>
            <a:endParaRPr lang="en-GB" sz="2000" dirty="0" smtClean="0"/>
          </a:p>
          <a:p>
            <a:pPr lvl="0"/>
            <a:r>
              <a:rPr lang="en-GB" sz="2000" dirty="0" smtClean="0"/>
              <a:t>Yemi </a:t>
            </a:r>
            <a:r>
              <a:rPr lang="en-GB" sz="2000" dirty="0"/>
              <a:t>Adeshiyan, </a:t>
            </a:r>
            <a:r>
              <a:rPr lang="en-GB" sz="2000" dirty="0">
                <a:hlinkClick r:id="rId3"/>
              </a:rPr>
              <a:t>ACEVO </a:t>
            </a:r>
            <a:r>
              <a:rPr lang="en-GB" sz="2000" dirty="0" smtClean="0"/>
              <a:t>(UK)</a:t>
            </a:r>
          </a:p>
          <a:p>
            <a:r>
              <a:rPr lang="en-GB" sz="2000" dirty="0" smtClean="0"/>
              <a:t>Barbara Eros, </a:t>
            </a:r>
            <a:r>
              <a:rPr lang="en-GB" sz="2000" dirty="0" smtClean="0">
                <a:hlinkClick r:id="rId4"/>
              </a:rPr>
              <a:t>Democracy Network </a:t>
            </a:r>
            <a:r>
              <a:rPr lang="en-GB" sz="2000" dirty="0" smtClean="0"/>
              <a:t>(Hungary) </a:t>
            </a:r>
            <a:endParaRPr lang="en-GB" sz="2000" dirty="0"/>
          </a:p>
          <a:p>
            <a:r>
              <a:rPr lang="en-GB" sz="2000" dirty="0" smtClean="0"/>
              <a:t>Patrick </a:t>
            </a:r>
            <a:r>
              <a:rPr lang="en-GB" sz="2000" dirty="0"/>
              <a:t>Schroder, </a:t>
            </a:r>
            <a:r>
              <a:rPr lang="en-GB" sz="2000" dirty="0">
                <a:hlinkClick r:id="rId5"/>
              </a:rPr>
              <a:t>YMCA </a:t>
            </a:r>
            <a:r>
              <a:rPr lang="en-GB" sz="2000" dirty="0" smtClean="0"/>
              <a:t>(Sweden)</a:t>
            </a:r>
            <a:endParaRPr lang="en-GB" sz="2000" dirty="0"/>
          </a:p>
          <a:p>
            <a:r>
              <a:rPr lang="en-GB" sz="2000" dirty="0"/>
              <a:t>Chris Sigaloff, </a:t>
            </a:r>
            <a:r>
              <a:rPr lang="en-GB" sz="2000" dirty="0">
                <a:hlinkClick r:id="rId6"/>
              </a:rPr>
              <a:t>Knowledge Land </a:t>
            </a:r>
            <a:r>
              <a:rPr lang="en-GB" sz="2000" dirty="0" smtClean="0"/>
              <a:t>(the Netherlands)</a:t>
            </a:r>
            <a:endParaRPr lang="en-GB" sz="2000" dirty="0"/>
          </a:p>
          <a:p>
            <a:pPr lvl="0"/>
            <a:r>
              <a:rPr lang="en-GB" sz="2000" dirty="0" smtClean="0"/>
              <a:t>Marco </a:t>
            </a:r>
            <a:r>
              <a:rPr lang="en-GB" sz="2000" dirty="0"/>
              <a:t>Traversi, </a:t>
            </a:r>
            <a:r>
              <a:rPr lang="en-GB" sz="2000" dirty="0" smtClean="0">
                <a:hlinkClick r:id="rId7"/>
              </a:rPr>
              <a:t>Project Ahead coop </a:t>
            </a:r>
            <a:r>
              <a:rPr lang="en-GB" sz="2000" dirty="0" smtClean="0"/>
              <a:t>(Italy)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GB" u="sng" dirty="0" smtClean="0"/>
              <a:t>Contact information</a:t>
            </a:r>
          </a:p>
          <a:p>
            <a:pPr marL="0" indent="0" algn="ctr">
              <a:buNone/>
            </a:pPr>
            <a:endParaRPr lang="en-GB" u="sng" dirty="0" smtClean="0"/>
          </a:p>
          <a:p>
            <a:pPr marL="0" indent="0" algn="ctr">
              <a:buNone/>
            </a:pPr>
            <a:r>
              <a:rPr lang="en-GB" dirty="0" smtClean="0"/>
              <a:t>Filippo Addarii</a:t>
            </a:r>
          </a:p>
          <a:p>
            <a:pPr marL="0" indent="0" algn="ctr">
              <a:buNone/>
            </a:pPr>
            <a:r>
              <a:rPr lang="en-GB" dirty="0" smtClean="0"/>
              <a:t>Executive Director – Euclid Network</a:t>
            </a:r>
          </a:p>
          <a:p>
            <a:pPr marL="0" indent="0" algn="ctr">
              <a:buNone/>
            </a:pPr>
            <a:r>
              <a:rPr lang="en-GB" dirty="0" smtClean="0"/>
              <a:t>E-mail: </a:t>
            </a:r>
            <a:r>
              <a:rPr lang="en-GB" dirty="0" smtClean="0">
                <a:hlinkClick r:id="rId2"/>
              </a:rPr>
              <a:t>filippo.addarii@euclidnetwork.eu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Tel. </a:t>
            </a:r>
            <a:r>
              <a:rPr lang="en-GB" dirty="0"/>
              <a:t>+44 (0) 20 7280 </a:t>
            </a:r>
            <a:r>
              <a:rPr lang="en-GB" dirty="0" smtClean="0"/>
              <a:t>4979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smtClean="0"/>
              <a:t>Contacts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801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43000"/>
          </a:xfrm>
        </p:spPr>
        <p:txBody>
          <a:bodyPr/>
          <a:lstStyle/>
          <a:p>
            <a:pPr algn="ctr"/>
            <a:r>
              <a:rPr lang="en-GB" sz="3600" b="1" dirty="0" smtClean="0"/>
              <a:t>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“…Social </a:t>
            </a:r>
            <a:r>
              <a:rPr lang="en-GB" sz="2000" dirty="0"/>
              <a:t>I</a:t>
            </a:r>
            <a:r>
              <a:rPr lang="en-GB" sz="2000" dirty="0" smtClean="0"/>
              <a:t>nnovation </a:t>
            </a:r>
            <a:r>
              <a:rPr lang="en-GB" sz="2000" dirty="0"/>
              <a:t>is about </a:t>
            </a:r>
            <a:r>
              <a:rPr lang="en-GB" sz="2000" b="1" dirty="0"/>
              <a:t>meeting the unmet </a:t>
            </a:r>
            <a:r>
              <a:rPr lang="en-GB" sz="2000" dirty="0"/>
              <a:t>social needs and improving social </a:t>
            </a:r>
            <a:r>
              <a:rPr lang="en-GB" sz="2000" dirty="0" smtClean="0"/>
              <a:t>outcomes”</a:t>
            </a:r>
          </a:p>
          <a:p>
            <a:pPr marL="0" indent="0">
              <a:buNone/>
            </a:pPr>
            <a:r>
              <a:rPr lang="en-GB" sz="2000" dirty="0" smtClean="0"/>
              <a:t>	~ Jose Manuel </a:t>
            </a:r>
            <a:r>
              <a:rPr lang="en-GB" sz="2000" dirty="0" err="1" smtClean="0"/>
              <a:t>Barroso</a:t>
            </a: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“Innovation </a:t>
            </a:r>
            <a:r>
              <a:rPr lang="en-GB" sz="2000" dirty="0"/>
              <a:t>is a </a:t>
            </a:r>
            <a:r>
              <a:rPr lang="en-GB" sz="2000" b="1" dirty="0"/>
              <a:t>cornerstone</a:t>
            </a:r>
            <a:r>
              <a:rPr lang="en-GB" sz="2000" dirty="0"/>
              <a:t> of our Europe 2020 strategy for growth and jobs</a:t>
            </a:r>
            <a:r>
              <a:rPr lang="en-GB" sz="2000" dirty="0" smtClean="0"/>
              <a:t>.”</a:t>
            </a:r>
          </a:p>
          <a:p>
            <a:pPr marL="0" indent="0">
              <a:buNone/>
            </a:pPr>
            <a:r>
              <a:rPr lang="en-GB" sz="2000" dirty="0" smtClean="0"/>
              <a:t>	~ </a:t>
            </a:r>
            <a:r>
              <a:rPr lang="en-GB" sz="2000" dirty="0"/>
              <a:t>Jose Manuel </a:t>
            </a:r>
            <a:r>
              <a:rPr lang="en-GB" sz="2000" dirty="0" err="1" smtClean="0"/>
              <a:t>Barroso</a:t>
            </a: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“Social innovation encourages </a:t>
            </a:r>
            <a:r>
              <a:rPr lang="en-GB" sz="2000" dirty="0"/>
              <a:t>and applies </a:t>
            </a:r>
            <a:r>
              <a:rPr lang="en-GB" sz="2000" b="1" dirty="0"/>
              <a:t>new ways of thinking </a:t>
            </a:r>
            <a:r>
              <a:rPr lang="en-GB" sz="2000" dirty="0"/>
              <a:t>that will make our society </a:t>
            </a:r>
            <a:r>
              <a:rPr lang="en-GB" sz="2000" b="1" dirty="0" smtClean="0"/>
              <a:t>truly innovative </a:t>
            </a:r>
            <a:r>
              <a:rPr lang="en-GB" sz="2000" dirty="0"/>
              <a:t>from top to bottom</a:t>
            </a:r>
            <a:r>
              <a:rPr lang="en-GB" sz="2000" dirty="0" smtClean="0"/>
              <a:t>.”</a:t>
            </a:r>
          </a:p>
          <a:p>
            <a:pPr marL="0" indent="0">
              <a:buNone/>
            </a:pPr>
            <a:r>
              <a:rPr lang="en-GB" sz="2000" dirty="0" smtClean="0"/>
              <a:t>	</a:t>
            </a:r>
            <a:r>
              <a:rPr lang="en-GB" sz="2000" dirty="0"/>
              <a:t>~ </a:t>
            </a:r>
            <a:r>
              <a:rPr lang="en-GB" sz="2000" dirty="0" err="1"/>
              <a:t>Máire</a:t>
            </a:r>
            <a:r>
              <a:rPr lang="en-GB" sz="2000" dirty="0"/>
              <a:t> </a:t>
            </a:r>
            <a:r>
              <a:rPr lang="en-GB" sz="2000" dirty="0" err="1"/>
              <a:t>Geoghegan</a:t>
            </a:r>
            <a:r>
              <a:rPr lang="en-GB" sz="2000" dirty="0"/>
              <a:t>-Quinn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800" i="1" kern="1200" dirty="0">
              <a:solidFill>
                <a:schemeClr val="dk1"/>
              </a:solidFill>
            </a:endParaRPr>
          </a:p>
          <a:p>
            <a:pPr marL="0" indent="0" algn="r">
              <a:buNone/>
            </a:pPr>
            <a:endParaRPr lang="en-GB" sz="1400" dirty="0"/>
          </a:p>
        </p:txBody>
      </p:sp>
      <p:sp>
        <p:nvSpPr>
          <p:cNvPr id="4" name="Rectangle 3"/>
          <p:cNvSpPr/>
          <p:nvPr/>
        </p:nvSpPr>
        <p:spPr>
          <a:xfrm>
            <a:off x="683568" y="6042302"/>
            <a:ext cx="5918423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01F24"/>
              </a:buClr>
            </a:pPr>
            <a:endParaRPr lang="en-GB" sz="14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01F24"/>
              </a:buClr>
            </a:pPr>
            <a:r>
              <a:rPr lang="en-GB" sz="1400" kern="0" dirty="0" smtClean="0">
                <a:solidFill>
                  <a:srgbClr val="000000"/>
                </a:solidFill>
              </a:rPr>
              <a:t>*</a:t>
            </a:r>
            <a:r>
              <a:rPr lang="en-GB" sz="1400" kern="0" dirty="0">
                <a:solidFill>
                  <a:srgbClr val="000000"/>
                </a:solidFill>
              </a:rPr>
              <a:t>See </a:t>
            </a:r>
            <a:r>
              <a:rPr lang="en-GB" sz="1400" u="sng" kern="0" dirty="0">
                <a:solidFill>
                  <a:srgbClr val="000000"/>
                </a:solidFill>
                <a:hlinkClick r:id="rId2"/>
              </a:rPr>
              <a:t>Innovation Union Flagship Initiative</a:t>
            </a:r>
            <a:r>
              <a:rPr lang="en-GB" sz="1400" kern="0" dirty="0">
                <a:solidFill>
                  <a:srgbClr val="000000"/>
                </a:solidFill>
              </a:rPr>
              <a:t>, paragraph 4.1 page 21</a:t>
            </a:r>
          </a:p>
        </p:txBody>
      </p:sp>
    </p:spTree>
    <p:extLst>
      <p:ext uri="{BB962C8B-B14F-4D97-AF65-F5344CB8AC3E}">
        <p14:creationId xmlns:p14="http://schemas.microsoft.com/office/powerpoint/2010/main" val="41762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820" y="1700808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u="sng" dirty="0"/>
              <a:t>This is European Social Innovation!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In 2010 Euclid Network and </a:t>
            </a:r>
            <a:r>
              <a:rPr lang="en-GB" sz="2400" u="sng" dirty="0">
                <a:hlinkClick r:id="rId2"/>
              </a:rPr>
              <a:t>SIX</a:t>
            </a:r>
            <a:r>
              <a:rPr lang="en-GB" sz="2400" dirty="0"/>
              <a:t>  ran the first European social innovation competition to help the European Commission in identifying 10 case studies (</a:t>
            </a:r>
            <a:r>
              <a:rPr lang="en-GB" sz="2400" dirty="0" smtClean="0"/>
              <a:t>change-makers such as the Nobel Prize Laureate for Peace </a:t>
            </a:r>
            <a:r>
              <a:rPr lang="en-GB" sz="2400" u="sng" dirty="0">
                <a:hlinkClick r:id="rId3"/>
              </a:rPr>
              <a:t>Muhammad </a:t>
            </a:r>
            <a:r>
              <a:rPr lang="en-GB" sz="2400" u="sng" dirty="0" err="1">
                <a:hlinkClick r:id="rId3"/>
              </a:rPr>
              <a:t>Yunus</a:t>
            </a:r>
            <a:r>
              <a:rPr lang="en-GB" sz="2400" dirty="0"/>
              <a:t> in Europe) </a:t>
            </a:r>
          </a:p>
          <a:p>
            <a:pPr marL="0" indent="0">
              <a:buNone/>
            </a:pPr>
            <a:r>
              <a:rPr lang="en-GB" sz="2400" dirty="0"/>
              <a:t> </a:t>
            </a:r>
          </a:p>
          <a:p>
            <a:pPr marL="0" indent="0">
              <a:buNone/>
            </a:pPr>
            <a:r>
              <a:rPr lang="en-GB" sz="2400" dirty="0"/>
              <a:t>The publication – </a:t>
            </a:r>
            <a:r>
              <a:rPr lang="en-GB" sz="2400" u="sng" dirty="0">
                <a:hlinkClick r:id="rId4"/>
              </a:rPr>
              <a:t>This is European Social Innovation!</a:t>
            </a:r>
            <a:r>
              <a:rPr lang="en-GB" sz="2400" dirty="0"/>
              <a:t> - was realised and launched by the President of the European Commission, </a:t>
            </a:r>
            <a:r>
              <a:rPr lang="en-GB" sz="2400" dirty="0" err="1"/>
              <a:t>Barroso</a:t>
            </a:r>
            <a:r>
              <a:rPr lang="en-GB" sz="2400" dirty="0"/>
              <a:t> </a:t>
            </a:r>
            <a:r>
              <a:rPr lang="en-GB" sz="2400" dirty="0" smtClean="0"/>
              <a:t>(</a:t>
            </a:r>
            <a:r>
              <a:rPr lang="en-GB" sz="2400" dirty="0">
                <a:hlinkClick r:id="rId5"/>
              </a:rPr>
              <a:t>Social Innovation Europe </a:t>
            </a:r>
            <a:r>
              <a:rPr lang="en-GB" sz="2400" dirty="0" smtClean="0">
                <a:hlinkClick r:id="rId5"/>
              </a:rPr>
              <a:t>initiative launch event Brussels</a:t>
            </a:r>
            <a:r>
              <a:rPr lang="en-GB" sz="2400" dirty="0">
                <a:hlinkClick r:id="rId5"/>
              </a:rPr>
              <a:t>, 16 -17 March 2011</a:t>
            </a:r>
            <a:r>
              <a:rPr lang="en-GB" sz="2400" dirty="0" smtClean="0"/>
              <a:t>), to which Euclid is a partner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7528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smtClean="0"/>
              <a:t>Background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5944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04" y="1772816"/>
            <a:ext cx="7772400" cy="4546848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GB" u="sng" dirty="0"/>
              <a:t>Aim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u="sng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/>
              <a:t>The project aims  to prove that social innovation can provide new solutions for society - and it’s not just a nice label – through mobilizing global intelligence and solving specific challenges identified in Naples. 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Concept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947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04" y="1628800"/>
            <a:ext cx="7772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400" u="sng" dirty="0"/>
              <a:t>Goals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u="sng" dirty="0" smtClean="0"/>
              <a:t> </a:t>
            </a:r>
            <a:endParaRPr lang="en-GB" sz="2400" dirty="0"/>
          </a:p>
          <a:p>
            <a:r>
              <a:rPr lang="en-GB" sz="2400" dirty="0"/>
              <a:t>Awareness </a:t>
            </a:r>
          </a:p>
          <a:p>
            <a:pPr marL="0" indent="0" defTabSz="273050">
              <a:buNone/>
            </a:pPr>
            <a:r>
              <a:rPr lang="en-GB" sz="1600" dirty="0"/>
              <a:t>To turn Naples from symbol of both State’s and Market’s failure into symbol of social innovation’s success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The seven </a:t>
            </a:r>
            <a:r>
              <a:rPr lang="en-GB" sz="1600" b="1" dirty="0" smtClean="0"/>
              <a:t>pillars</a:t>
            </a:r>
            <a:r>
              <a:rPr lang="en-GB" sz="1600" dirty="0" smtClean="0"/>
              <a:t> </a:t>
            </a:r>
            <a:r>
              <a:rPr lang="en-GB" sz="1600" dirty="0"/>
              <a:t>of Social </a:t>
            </a:r>
            <a:r>
              <a:rPr lang="en-GB" sz="1600" dirty="0" smtClean="0"/>
              <a:t>Innovation: </a:t>
            </a:r>
          </a:p>
          <a:p>
            <a:pPr lvl="1"/>
            <a:r>
              <a:rPr lang="en-GB" sz="1600" dirty="0" smtClean="0"/>
              <a:t>Creativity</a:t>
            </a:r>
          </a:p>
          <a:p>
            <a:pPr lvl="1"/>
            <a:r>
              <a:rPr lang="en-GB" sz="1600" dirty="0" smtClean="0"/>
              <a:t>Combining </a:t>
            </a:r>
            <a:r>
              <a:rPr lang="en-GB" sz="1600" dirty="0"/>
              <a:t>citizen </a:t>
            </a:r>
            <a:r>
              <a:rPr lang="en-GB" sz="1600" dirty="0" smtClean="0"/>
              <a:t>engagement (value-based action)</a:t>
            </a:r>
            <a:endParaRPr lang="en-GB" sz="1600" dirty="0"/>
          </a:p>
          <a:p>
            <a:pPr lvl="1"/>
            <a:r>
              <a:rPr lang="en-GB" sz="1600" dirty="0" smtClean="0"/>
              <a:t>Multi-stakeholder </a:t>
            </a:r>
            <a:r>
              <a:rPr lang="en-GB" sz="1600" dirty="0"/>
              <a:t>approach</a:t>
            </a:r>
          </a:p>
          <a:p>
            <a:pPr lvl="1"/>
            <a:r>
              <a:rPr lang="en-GB" sz="1600" dirty="0"/>
              <a:t>Network society</a:t>
            </a:r>
          </a:p>
          <a:p>
            <a:pPr lvl="1"/>
            <a:r>
              <a:rPr lang="en-GB" sz="1600" dirty="0"/>
              <a:t>New technologies </a:t>
            </a:r>
          </a:p>
          <a:p>
            <a:pPr lvl="1"/>
            <a:r>
              <a:rPr lang="en-GB" sz="1600" dirty="0"/>
              <a:t>Just-do-it culture</a:t>
            </a:r>
          </a:p>
          <a:p>
            <a:pPr lvl="1"/>
            <a:r>
              <a:rPr lang="en-GB" sz="1600" dirty="0"/>
              <a:t>Risk-taking spirit 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Concept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537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992888" cy="4323184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400" u="sng" dirty="0" smtClean="0"/>
              <a:t>Goals (2)</a:t>
            </a:r>
            <a:endParaRPr lang="en-GB" sz="2400" u="sng" dirty="0"/>
          </a:p>
          <a:p>
            <a:pPr marL="0" indent="0">
              <a:spcBef>
                <a:spcPts val="0"/>
              </a:spcBef>
              <a:buNone/>
            </a:pPr>
            <a:r>
              <a:rPr lang="en-GB" sz="1100" dirty="0"/>
              <a:t> </a:t>
            </a:r>
            <a:endParaRPr lang="en-GB" sz="1400" dirty="0"/>
          </a:p>
          <a:p>
            <a:r>
              <a:rPr lang="en-GB" sz="2400" dirty="0" smtClean="0"/>
              <a:t>Politics</a:t>
            </a:r>
            <a:endParaRPr lang="en-GB" sz="1400" dirty="0" smtClean="0"/>
          </a:p>
          <a:p>
            <a:pPr lvl="1"/>
            <a:r>
              <a:rPr lang="en-GB" sz="1600" dirty="0"/>
              <a:t>To influence the next round of European Union’s structural funds (2014 – 2020) and have well designed policies and funding to foster social innovation.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600" dirty="0"/>
              <a:t> </a:t>
            </a:r>
          </a:p>
          <a:p>
            <a:pPr lvl="1"/>
            <a:r>
              <a:rPr lang="en-GB" sz="1600" dirty="0"/>
              <a:t>To make Naples a model for implementing social innovation agenda in other regions and countries, within the EU and beyond, especially in Central Eastern Europe and the Mediterranean (regions displaying a similar set of challenges).</a:t>
            </a:r>
          </a:p>
          <a:p>
            <a:pPr marL="0" indent="0">
              <a:buNone/>
            </a:pPr>
            <a:endParaRPr lang="en-GB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16632"/>
            <a:ext cx="88569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GB" sz="3600" b="1" dirty="0" smtClean="0"/>
              <a:t>Concept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3115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400" u="sng" dirty="0" smtClean="0"/>
              <a:t>Goals </a:t>
            </a:r>
            <a:r>
              <a:rPr lang="en-GB" sz="2400" u="sng" dirty="0"/>
              <a:t>(3)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1100" dirty="0"/>
              <a:t> </a:t>
            </a:r>
            <a:r>
              <a:rPr lang="en-GB" sz="1400" dirty="0"/>
              <a:t> </a:t>
            </a:r>
          </a:p>
          <a:p>
            <a:pPr lvl="0"/>
            <a:r>
              <a:rPr lang="en-GB" sz="2400" dirty="0"/>
              <a:t>D</a:t>
            </a:r>
            <a:r>
              <a:rPr lang="en-GB" sz="2400" dirty="0" smtClean="0"/>
              <a:t>evelopment</a:t>
            </a:r>
            <a:endParaRPr lang="en-GB" sz="2400" dirty="0"/>
          </a:p>
          <a:p>
            <a:pPr lvl="1"/>
            <a:r>
              <a:rPr lang="en-GB" sz="1600" dirty="0"/>
              <a:t>To mobilize competences and resources of associations and organizations leaders in social innovation </a:t>
            </a:r>
            <a:r>
              <a:rPr lang="en-GB" sz="1600" dirty="0" smtClean="0"/>
              <a:t>in order to </a:t>
            </a:r>
            <a:r>
              <a:rPr lang="en-GB" sz="1600" dirty="0"/>
              <a:t>provide concrete solutions to the six </a:t>
            </a:r>
            <a:r>
              <a:rPr lang="en-GB" sz="1600" dirty="0" smtClean="0"/>
              <a:t>challenges </a:t>
            </a:r>
            <a:r>
              <a:rPr lang="en-GB" sz="1600" dirty="0"/>
              <a:t>identified by representatives of the city of </a:t>
            </a:r>
            <a:r>
              <a:rPr lang="en-GB" sz="1600" dirty="0" smtClean="0"/>
              <a:t>Naples</a:t>
            </a:r>
          </a:p>
          <a:p>
            <a:pPr lvl="1"/>
            <a:endParaRPr lang="en-GB" sz="1600" dirty="0"/>
          </a:p>
          <a:p>
            <a:pPr lvl="1"/>
            <a:r>
              <a:rPr lang="en-GB" sz="1600" dirty="0"/>
              <a:t>To establish or reinforce </a:t>
            </a:r>
            <a:r>
              <a:rPr lang="en-GB" sz="1600" b="1" dirty="0"/>
              <a:t>links between professionals in social innovation </a:t>
            </a:r>
            <a:r>
              <a:rPr lang="en-GB" sz="1600" dirty="0"/>
              <a:t>in all sectors, and facilitate knowledge-sharing and partnerships across borders and boundaries </a:t>
            </a:r>
            <a:endParaRPr lang="en-GB" sz="1600" dirty="0" smtClean="0"/>
          </a:p>
          <a:p>
            <a:pPr lvl="1"/>
            <a:endParaRPr lang="en-GB" sz="1600" dirty="0"/>
          </a:p>
          <a:p>
            <a:pPr lvl="1"/>
            <a:r>
              <a:rPr lang="en-GB" sz="1600" dirty="0"/>
              <a:t>To involve ordinary citizens throughout the life-cycle of the project, helping them developing </a:t>
            </a:r>
            <a:r>
              <a:rPr lang="en-GB" sz="1600" b="1" dirty="0"/>
              <a:t>a culture of civil engagement, social innovation and social entrepreneurship</a:t>
            </a:r>
            <a:r>
              <a:rPr lang="en-GB" sz="1600" dirty="0"/>
              <a:t>, through working in partnership across borders and boundaries with new technologies. </a:t>
            </a:r>
          </a:p>
          <a:p>
            <a:pPr marL="457200" lvl="1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066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1398</Words>
  <Application>Microsoft Office PowerPoint</Application>
  <PresentationFormat>On-screen Show (4:3)</PresentationFormat>
  <Paragraphs>276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     European Social Innovation for Naples   A Call for Social Innovators from across borders, proving their skills by tackling social challenges in Naples  Competition and Conference  30 March 2011 – 30 September 2012   A project by Euclid Network </vt:lpstr>
      <vt:lpstr>Index</vt:lpstr>
      <vt:lpstr>Background</vt:lpstr>
      <vt:lpstr>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Acevo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 European Social Innovation for Naples   A case for taking risks to foster change   Competition and Conference  30 March – 23 September 2011    A project by Euclid Network </dc:title>
  <dc:creator>Lucas Fülling</dc:creator>
  <cp:lastModifiedBy>Lucas Fülling</cp:lastModifiedBy>
  <cp:revision>122</cp:revision>
  <dcterms:created xsi:type="dcterms:W3CDTF">2011-03-03T10:39:14Z</dcterms:created>
  <dcterms:modified xsi:type="dcterms:W3CDTF">2011-05-16T09:40:24Z</dcterms:modified>
</cp:coreProperties>
</file>